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Lst>
  <p:sldIdLst>
    <p:sldId id="256" r:id="rId2"/>
    <p:sldId id="295" r:id="rId3"/>
    <p:sldId id="296" r:id="rId4"/>
    <p:sldId id="297" r:id="rId5"/>
    <p:sldId id="298" r:id="rId6"/>
    <p:sldId id="299" r:id="rId7"/>
    <p:sldId id="300" r:id="rId8"/>
    <p:sldId id="301" r:id="rId9"/>
    <p:sldId id="302" r:id="rId10"/>
    <p:sldId id="303" r:id="rId11"/>
    <p:sldId id="304" r:id="rId12"/>
    <p:sldId id="305" r:id="rId13"/>
    <p:sldId id="306" r:id="rId14"/>
    <p:sldId id="335" r:id="rId15"/>
    <p:sldId id="294" r:id="rId16"/>
    <p:sldId id="258" r:id="rId17"/>
    <p:sldId id="259" r:id="rId18"/>
    <p:sldId id="262" r:id="rId19"/>
    <p:sldId id="260" r:id="rId20"/>
    <p:sldId id="263" r:id="rId21"/>
    <p:sldId id="264" r:id="rId22"/>
    <p:sldId id="308" r:id="rId23"/>
    <p:sldId id="265" r:id="rId24"/>
    <p:sldId id="257" r:id="rId25"/>
    <p:sldId id="309" r:id="rId26"/>
    <p:sldId id="261" r:id="rId27"/>
    <p:sldId id="310" r:id="rId28"/>
    <p:sldId id="311" r:id="rId29"/>
    <p:sldId id="312" r:id="rId30"/>
    <p:sldId id="320" r:id="rId31"/>
    <p:sldId id="321" r:id="rId32"/>
    <p:sldId id="322" r:id="rId33"/>
    <p:sldId id="266" r:id="rId34"/>
    <p:sldId id="267" r:id="rId35"/>
    <p:sldId id="268" r:id="rId36"/>
    <p:sldId id="313" r:id="rId37"/>
    <p:sldId id="348" r:id="rId38"/>
    <p:sldId id="269" r:id="rId39"/>
    <p:sldId id="323" r:id="rId40"/>
    <p:sldId id="315" r:id="rId41"/>
    <p:sldId id="316" r:id="rId42"/>
    <p:sldId id="324" r:id="rId43"/>
    <p:sldId id="317" r:id="rId44"/>
    <p:sldId id="318" r:id="rId45"/>
    <p:sldId id="326" r:id="rId46"/>
    <p:sldId id="327" r:id="rId47"/>
    <p:sldId id="325" r:id="rId48"/>
    <p:sldId id="334" r:id="rId49"/>
    <p:sldId id="328" r:id="rId50"/>
    <p:sldId id="330" r:id="rId51"/>
    <p:sldId id="331" r:id="rId52"/>
    <p:sldId id="337" r:id="rId53"/>
    <p:sldId id="338" r:id="rId54"/>
    <p:sldId id="339" r:id="rId55"/>
    <p:sldId id="340" r:id="rId56"/>
    <p:sldId id="341" r:id="rId57"/>
    <p:sldId id="342" r:id="rId58"/>
    <p:sldId id="343" r:id="rId59"/>
    <p:sldId id="344" r:id="rId60"/>
    <p:sldId id="346" r:id="rId61"/>
    <p:sldId id="345" r:id="rId62"/>
    <p:sldId id="347" r:id="rId63"/>
    <p:sldId id="271" r:id="rId64"/>
    <p:sldId id="270" r:id="rId65"/>
    <p:sldId id="272" r:id="rId66"/>
    <p:sldId id="332" r:id="rId67"/>
    <p:sldId id="333" r:id="rId68"/>
    <p:sldId id="273" r:id="rId69"/>
    <p:sldId id="274" r:id="rId70"/>
    <p:sldId id="275" r:id="rId71"/>
    <p:sldId id="276" r:id="rId72"/>
    <p:sldId id="277" r:id="rId73"/>
    <p:sldId id="278" r:id="rId74"/>
    <p:sldId id="279" r:id="rId75"/>
    <p:sldId id="280" r:id="rId76"/>
    <p:sldId id="293" r:id="rId77"/>
    <p:sldId id="336" r:id="rId78"/>
    <p:sldId id="319" r:id="rId79"/>
  </p:sldIdLst>
  <p:sldSz cx="12192000" cy="6858000"/>
  <p:notesSz cx="6858000" cy="9144000"/>
  <p:defaultTextStyle>
    <a:defPPr>
      <a:defRPr lang="en-T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853" autoAdjust="0"/>
    <p:restoredTop sz="94660"/>
  </p:normalViewPr>
  <p:slideViewPr>
    <p:cSldViewPr snapToGrid="0">
      <p:cViewPr varScale="1">
        <p:scale>
          <a:sx n="71" d="100"/>
          <a:sy n="71" d="100"/>
        </p:scale>
        <p:origin x="702" y="78"/>
      </p:cViewPr>
      <p:guideLst/>
    </p:cSldViewPr>
  </p:slideViewPr>
  <p:notesTextViewPr>
    <p:cViewPr>
      <p:scale>
        <a:sx n="1" d="1"/>
        <a:sy n="1" d="1"/>
      </p:scale>
      <p:origin x="0" y="0"/>
    </p:cViewPr>
  </p:notesTextViewPr>
  <p:sorterViewPr>
    <p:cViewPr>
      <p:scale>
        <a:sx n="36" d="100"/>
        <a:sy n="36" d="100"/>
      </p:scale>
      <p:origin x="0" y="-288"/>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presProps" Target="pres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AFDE36-40B4-F496-0B1D-6A8305037FD3}"/>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TZ"/>
          </a:p>
        </p:txBody>
      </p:sp>
      <p:sp>
        <p:nvSpPr>
          <p:cNvPr id="3" name="Subtitle 2">
            <a:extLst>
              <a:ext uri="{FF2B5EF4-FFF2-40B4-BE49-F238E27FC236}">
                <a16:creationId xmlns:a16="http://schemas.microsoft.com/office/drawing/2014/main" id="{492ECB3E-42E4-BAA5-08DB-C640105360A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TZ"/>
          </a:p>
        </p:txBody>
      </p:sp>
      <p:sp>
        <p:nvSpPr>
          <p:cNvPr id="4" name="Date Placeholder 3">
            <a:extLst>
              <a:ext uri="{FF2B5EF4-FFF2-40B4-BE49-F238E27FC236}">
                <a16:creationId xmlns:a16="http://schemas.microsoft.com/office/drawing/2014/main" id="{BA60CBCF-EB54-28C4-5BAB-2DA55661D7AC}"/>
              </a:ext>
            </a:extLst>
          </p:cNvPr>
          <p:cNvSpPr>
            <a:spLocks noGrp="1"/>
          </p:cNvSpPr>
          <p:nvPr>
            <p:ph type="dt" sz="half" idx="10"/>
          </p:nvPr>
        </p:nvSpPr>
        <p:spPr/>
        <p:txBody>
          <a:bodyPr/>
          <a:lstStyle/>
          <a:p>
            <a:fld id="{1CD4C1B1-17F3-41A0-8F63-C5F44B16360B}" type="datetimeFigureOut">
              <a:rPr lang="en-GB" smtClean="0"/>
              <a:t>26/04/2025</a:t>
            </a:fld>
            <a:endParaRPr lang="en-GB"/>
          </a:p>
        </p:txBody>
      </p:sp>
      <p:sp>
        <p:nvSpPr>
          <p:cNvPr id="5" name="Footer Placeholder 4">
            <a:extLst>
              <a:ext uri="{FF2B5EF4-FFF2-40B4-BE49-F238E27FC236}">
                <a16:creationId xmlns:a16="http://schemas.microsoft.com/office/drawing/2014/main" id="{07C9B18D-B101-3D10-E0BB-326127FCB6EF}"/>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1D0671B5-8A47-1522-7CB2-4A6062D42A30}"/>
              </a:ext>
            </a:extLst>
          </p:cNvPr>
          <p:cNvSpPr>
            <a:spLocks noGrp="1"/>
          </p:cNvSpPr>
          <p:nvPr>
            <p:ph type="sldNum" sz="quarter" idx="12"/>
          </p:nvPr>
        </p:nvSpPr>
        <p:spPr/>
        <p:txBody>
          <a:bodyPr/>
          <a:lstStyle/>
          <a:p>
            <a:fld id="{D7112875-9F33-4D02-8D40-09402C4BA752}" type="slidenum">
              <a:rPr lang="en-GB" smtClean="0"/>
              <a:t>‹#›</a:t>
            </a:fld>
            <a:endParaRPr lang="en-GB"/>
          </a:p>
        </p:txBody>
      </p:sp>
    </p:spTree>
    <p:extLst>
      <p:ext uri="{BB962C8B-B14F-4D97-AF65-F5344CB8AC3E}">
        <p14:creationId xmlns:p14="http://schemas.microsoft.com/office/powerpoint/2010/main" val="121290292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96C7DF-DD24-9973-5E59-6283D4F37B02}"/>
              </a:ext>
            </a:extLst>
          </p:cNvPr>
          <p:cNvSpPr>
            <a:spLocks noGrp="1"/>
          </p:cNvSpPr>
          <p:nvPr>
            <p:ph type="title"/>
          </p:nvPr>
        </p:nvSpPr>
        <p:spPr/>
        <p:txBody>
          <a:bodyPr/>
          <a:lstStyle/>
          <a:p>
            <a:r>
              <a:rPr lang="en-US"/>
              <a:t>Click to edit Master title style</a:t>
            </a:r>
            <a:endParaRPr lang="en-TZ"/>
          </a:p>
        </p:txBody>
      </p:sp>
      <p:sp>
        <p:nvSpPr>
          <p:cNvPr id="3" name="Vertical Text Placeholder 2">
            <a:extLst>
              <a:ext uri="{FF2B5EF4-FFF2-40B4-BE49-F238E27FC236}">
                <a16:creationId xmlns:a16="http://schemas.microsoft.com/office/drawing/2014/main" id="{CFD18D49-6E5E-B2A1-8F35-7C0F88D2B15A}"/>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TZ"/>
          </a:p>
        </p:txBody>
      </p:sp>
      <p:sp>
        <p:nvSpPr>
          <p:cNvPr id="4" name="Date Placeholder 3">
            <a:extLst>
              <a:ext uri="{FF2B5EF4-FFF2-40B4-BE49-F238E27FC236}">
                <a16:creationId xmlns:a16="http://schemas.microsoft.com/office/drawing/2014/main" id="{BDE9422D-7DB5-0BDD-5C1D-EE490C8BE36E}"/>
              </a:ext>
            </a:extLst>
          </p:cNvPr>
          <p:cNvSpPr>
            <a:spLocks noGrp="1"/>
          </p:cNvSpPr>
          <p:nvPr>
            <p:ph type="dt" sz="half" idx="10"/>
          </p:nvPr>
        </p:nvSpPr>
        <p:spPr/>
        <p:txBody>
          <a:bodyPr/>
          <a:lstStyle/>
          <a:p>
            <a:fld id="{1CD4C1B1-17F3-41A0-8F63-C5F44B16360B}" type="datetimeFigureOut">
              <a:rPr lang="en-GB" smtClean="0"/>
              <a:t>26/04/2025</a:t>
            </a:fld>
            <a:endParaRPr lang="en-GB"/>
          </a:p>
        </p:txBody>
      </p:sp>
      <p:sp>
        <p:nvSpPr>
          <p:cNvPr id="5" name="Footer Placeholder 4">
            <a:extLst>
              <a:ext uri="{FF2B5EF4-FFF2-40B4-BE49-F238E27FC236}">
                <a16:creationId xmlns:a16="http://schemas.microsoft.com/office/drawing/2014/main" id="{815DDFFD-12FB-4FCB-4D6A-4D68A08E3E84}"/>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703891EB-3A67-ACF5-8034-BCFA83B9EAB2}"/>
              </a:ext>
            </a:extLst>
          </p:cNvPr>
          <p:cNvSpPr>
            <a:spLocks noGrp="1"/>
          </p:cNvSpPr>
          <p:nvPr>
            <p:ph type="sldNum" sz="quarter" idx="12"/>
          </p:nvPr>
        </p:nvSpPr>
        <p:spPr/>
        <p:txBody>
          <a:bodyPr/>
          <a:lstStyle/>
          <a:p>
            <a:fld id="{D7112875-9F33-4D02-8D40-09402C4BA752}" type="slidenum">
              <a:rPr lang="en-GB" smtClean="0"/>
              <a:t>‹#›</a:t>
            </a:fld>
            <a:endParaRPr lang="en-GB"/>
          </a:p>
        </p:txBody>
      </p:sp>
    </p:spTree>
    <p:extLst>
      <p:ext uri="{BB962C8B-B14F-4D97-AF65-F5344CB8AC3E}">
        <p14:creationId xmlns:p14="http://schemas.microsoft.com/office/powerpoint/2010/main" val="33308495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0695C84F-18A4-2C07-D273-77C8C0B3193F}"/>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TZ"/>
          </a:p>
        </p:txBody>
      </p:sp>
      <p:sp>
        <p:nvSpPr>
          <p:cNvPr id="3" name="Vertical Text Placeholder 2">
            <a:extLst>
              <a:ext uri="{FF2B5EF4-FFF2-40B4-BE49-F238E27FC236}">
                <a16:creationId xmlns:a16="http://schemas.microsoft.com/office/drawing/2014/main" id="{1C1CF8A8-1472-10C3-51B1-E162A0EFE062}"/>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TZ"/>
          </a:p>
        </p:txBody>
      </p:sp>
      <p:sp>
        <p:nvSpPr>
          <p:cNvPr id="4" name="Date Placeholder 3">
            <a:extLst>
              <a:ext uri="{FF2B5EF4-FFF2-40B4-BE49-F238E27FC236}">
                <a16:creationId xmlns:a16="http://schemas.microsoft.com/office/drawing/2014/main" id="{7B2097E9-D018-5D7E-9341-D15DA35A5285}"/>
              </a:ext>
            </a:extLst>
          </p:cNvPr>
          <p:cNvSpPr>
            <a:spLocks noGrp="1"/>
          </p:cNvSpPr>
          <p:nvPr>
            <p:ph type="dt" sz="half" idx="10"/>
          </p:nvPr>
        </p:nvSpPr>
        <p:spPr/>
        <p:txBody>
          <a:bodyPr/>
          <a:lstStyle/>
          <a:p>
            <a:fld id="{1CD4C1B1-17F3-41A0-8F63-C5F44B16360B}" type="datetimeFigureOut">
              <a:rPr lang="en-GB" smtClean="0"/>
              <a:t>26/04/2025</a:t>
            </a:fld>
            <a:endParaRPr lang="en-GB"/>
          </a:p>
        </p:txBody>
      </p:sp>
      <p:sp>
        <p:nvSpPr>
          <p:cNvPr id="5" name="Footer Placeholder 4">
            <a:extLst>
              <a:ext uri="{FF2B5EF4-FFF2-40B4-BE49-F238E27FC236}">
                <a16:creationId xmlns:a16="http://schemas.microsoft.com/office/drawing/2014/main" id="{E857C7A6-5963-8CF1-C40D-E85434A9F733}"/>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F7319C8E-FE8D-9E70-9C66-90DA316AA78D}"/>
              </a:ext>
            </a:extLst>
          </p:cNvPr>
          <p:cNvSpPr>
            <a:spLocks noGrp="1"/>
          </p:cNvSpPr>
          <p:nvPr>
            <p:ph type="sldNum" sz="quarter" idx="12"/>
          </p:nvPr>
        </p:nvSpPr>
        <p:spPr/>
        <p:txBody>
          <a:bodyPr/>
          <a:lstStyle/>
          <a:p>
            <a:fld id="{D7112875-9F33-4D02-8D40-09402C4BA752}" type="slidenum">
              <a:rPr lang="en-GB" smtClean="0"/>
              <a:t>‹#›</a:t>
            </a:fld>
            <a:endParaRPr lang="en-GB"/>
          </a:p>
        </p:txBody>
      </p:sp>
    </p:spTree>
    <p:extLst>
      <p:ext uri="{BB962C8B-B14F-4D97-AF65-F5344CB8AC3E}">
        <p14:creationId xmlns:p14="http://schemas.microsoft.com/office/powerpoint/2010/main" val="319497429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13C764-65D5-8B8E-5A18-0E00218576D4}"/>
              </a:ext>
            </a:extLst>
          </p:cNvPr>
          <p:cNvSpPr>
            <a:spLocks noGrp="1"/>
          </p:cNvSpPr>
          <p:nvPr>
            <p:ph type="title"/>
          </p:nvPr>
        </p:nvSpPr>
        <p:spPr/>
        <p:txBody>
          <a:bodyPr/>
          <a:lstStyle/>
          <a:p>
            <a:r>
              <a:rPr lang="en-US"/>
              <a:t>Click to edit Master title style</a:t>
            </a:r>
            <a:endParaRPr lang="en-TZ"/>
          </a:p>
        </p:txBody>
      </p:sp>
      <p:sp>
        <p:nvSpPr>
          <p:cNvPr id="3" name="Content Placeholder 2">
            <a:extLst>
              <a:ext uri="{FF2B5EF4-FFF2-40B4-BE49-F238E27FC236}">
                <a16:creationId xmlns:a16="http://schemas.microsoft.com/office/drawing/2014/main" id="{C670D3F7-6AD6-0F28-CF7B-C621B414682F}"/>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TZ"/>
          </a:p>
        </p:txBody>
      </p:sp>
      <p:sp>
        <p:nvSpPr>
          <p:cNvPr id="4" name="Date Placeholder 3">
            <a:extLst>
              <a:ext uri="{FF2B5EF4-FFF2-40B4-BE49-F238E27FC236}">
                <a16:creationId xmlns:a16="http://schemas.microsoft.com/office/drawing/2014/main" id="{9A973F09-AD6E-96C2-C614-6EBB18009358}"/>
              </a:ext>
            </a:extLst>
          </p:cNvPr>
          <p:cNvSpPr>
            <a:spLocks noGrp="1"/>
          </p:cNvSpPr>
          <p:nvPr>
            <p:ph type="dt" sz="half" idx="10"/>
          </p:nvPr>
        </p:nvSpPr>
        <p:spPr/>
        <p:txBody>
          <a:bodyPr/>
          <a:lstStyle/>
          <a:p>
            <a:fld id="{1CD4C1B1-17F3-41A0-8F63-C5F44B16360B}" type="datetimeFigureOut">
              <a:rPr lang="en-GB" smtClean="0"/>
              <a:t>26/04/2025</a:t>
            </a:fld>
            <a:endParaRPr lang="en-GB"/>
          </a:p>
        </p:txBody>
      </p:sp>
      <p:sp>
        <p:nvSpPr>
          <p:cNvPr id="5" name="Footer Placeholder 4">
            <a:extLst>
              <a:ext uri="{FF2B5EF4-FFF2-40B4-BE49-F238E27FC236}">
                <a16:creationId xmlns:a16="http://schemas.microsoft.com/office/drawing/2014/main" id="{E6A65D81-0DB5-844B-DB78-6B6B455DFB15}"/>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CC3EEF2A-AEAE-9365-F6DF-E1B8E913C1C9}"/>
              </a:ext>
            </a:extLst>
          </p:cNvPr>
          <p:cNvSpPr>
            <a:spLocks noGrp="1"/>
          </p:cNvSpPr>
          <p:nvPr>
            <p:ph type="sldNum" sz="quarter" idx="12"/>
          </p:nvPr>
        </p:nvSpPr>
        <p:spPr/>
        <p:txBody>
          <a:bodyPr/>
          <a:lstStyle/>
          <a:p>
            <a:fld id="{D7112875-9F33-4D02-8D40-09402C4BA752}" type="slidenum">
              <a:rPr lang="en-GB" smtClean="0"/>
              <a:t>‹#›</a:t>
            </a:fld>
            <a:endParaRPr lang="en-GB"/>
          </a:p>
        </p:txBody>
      </p:sp>
    </p:spTree>
    <p:extLst>
      <p:ext uri="{BB962C8B-B14F-4D97-AF65-F5344CB8AC3E}">
        <p14:creationId xmlns:p14="http://schemas.microsoft.com/office/powerpoint/2010/main" val="236496763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E729B5-D1B9-A294-926B-D079812F1FAA}"/>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TZ"/>
          </a:p>
        </p:txBody>
      </p:sp>
      <p:sp>
        <p:nvSpPr>
          <p:cNvPr id="3" name="Text Placeholder 2">
            <a:extLst>
              <a:ext uri="{FF2B5EF4-FFF2-40B4-BE49-F238E27FC236}">
                <a16:creationId xmlns:a16="http://schemas.microsoft.com/office/drawing/2014/main" id="{6776A2E9-AE90-F9EC-A3DF-C57B75DB9EF9}"/>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2FC87F24-AD1B-AEF6-B34A-E18C64542279}"/>
              </a:ext>
            </a:extLst>
          </p:cNvPr>
          <p:cNvSpPr>
            <a:spLocks noGrp="1"/>
          </p:cNvSpPr>
          <p:nvPr>
            <p:ph type="dt" sz="half" idx="10"/>
          </p:nvPr>
        </p:nvSpPr>
        <p:spPr/>
        <p:txBody>
          <a:bodyPr/>
          <a:lstStyle/>
          <a:p>
            <a:fld id="{1CD4C1B1-17F3-41A0-8F63-C5F44B16360B}" type="datetimeFigureOut">
              <a:rPr lang="en-GB" smtClean="0"/>
              <a:t>26/04/2025</a:t>
            </a:fld>
            <a:endParaRPr lang="en-GB"/>
          </a:p>
        </p:txBody>
      </p:sp>
      <p:sp>
        <p:nvSpPr>
          <p:cNvPr id="5" name="Footer Placeholder 4">
            <a:extLst>
              <a:ext uri="{FF2B5EF4-FFF2-40B4-BE49-F238E27FC236}">
                <a16:creationId xmlns:a16="http://schemas.microsoft.com/office/drawing/2014/main" id="{C649C8DB-2E2E-3B71-3891-B295420C8A9B}"/>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6A368B91-CDB2-DA0E-205D-B94FD45DD9D1}"/>
              </a:ext>
            </a:extLst>
          </p:cNvPr>
          <p:cNvSpPr>
            <a:spLocks noGrp="1"/>
          </p:cNvSpPr>
          <p:nvPr>
            <p:ph type="sldNum" sz="quarter" idx="12"/>
          </p:nvPr>
        </p:nvSpPr>
        <p:spPr/>
        <p:txBody>
          <a:bodyPr/>
          <a:lstStyle/>
          <a:p>
            <a:fld id="{D7112875-9F33-4D02-8D40-09402C4BA752}" type="slidenum">
              <a:rPr lang="en-GB" smtClean="0"/>
              <a:t>‹#›</a:t>
            </a:fld>
            <a:endParaRPr lang="en-GB"/>
          </a:p>
        </p:txBody>
      </p:sp>
    </p:spTree>
    <p:extLst>
      <p:ext uri="{BB962C8B-B14F-4D97-AF65-F5344CB8AC3E}">
        <p14:creationId xmlns:p14="http://schemas.microsoft.com/office/powerpoint/2010/main" val="346069050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785A3A-5736-C23C-A1AF-23B795D5D88C}"/>
              </a:ext>
            </a:extLst>
          </p:cNvPr>
          <p:cNvSpPr>
            <a:spLocks noGrp="1"/>
          </p:cNvSpPr>
          <p:nvPr>
            <p:ph type="title"/>
          </p:nvPr>
        </p:nvSpPr>
        <p:spPr/>
        <p:txBody>
          <a:bodyPr/>
          <a:lstStyle/>
          <a:p>
            <a:r>
              <a:rPr lang="en-US"/>
              <a:t>Click to edit Master title style</a:t>
            </a:r>
            <a:endParaRPr lang="en-TZ"/>
          </a:p>
        </p:txBody>
      </p:sp>
      <p:sp>
        <p:nvSpPr>
          <p:cNvPr id="3" name="Content Placeholder 2">
            <a:extLst>
              <a:ext uri="{FF2B5EF4-FFF2-40B4-BE49-F238E27FC236}">
                <a16:creationId xmlns:a16="http://schemas.microsoft.com/office/drawing/2014/main" id="{0BEC0ED2-3D48-122C-B0AF-4DFB1AD6B52B}"/>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TZ"/>
          </a:p>
        </p:txBody>
      </p:sp>
      <p:sp>
        <p:nvSpPr>
          <p:cNvPr id="4" name="Content Placeholder 3">
            <a:extLst>
              <a:ext uri="{FF2B5EF4-FFF2-40B4-BE49-F238E27FC236}">
                <a16:creationId xmlns:a16="http://schemas.microsoft.com/office/drawing/2014/main" id="{35E4983D-9F35-A135-79C0-F3264A4291FC}"/>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TZ"/>
          </a:p>
        </p:txBody>
      </p:sp>
      <p:sp>
        <p:nvSpPr>
          <p:cNvPr id="5" name="Date Placeholder 4">
            <a:extLst>
              <a:ext uri="{FF2B5EF4-FFF2-40B4-BE49-F238E27FC236}">
                <a16:creationId xmlns:a16="http://schemas.microsoft.com/office/drawing/2014/main" id="{7467CC32-2832-EFD1-80C0-81FA526C83A0}"/>
              </a:ext>
            </a:extLst>
          </p:cNvPr>
          <p:cNvSpPr>
            <a:spLocks noGrp="1"/>
          </p:cNvSpPr>
          <p:nvPr>
            <p:ph type="dt" sz="half" idx="10"/>
          </p:nvPr>
        </p:nvSpPr>
        <p:spPr/>
        <p:txBody>
          <a:bodyPr/>
          <a:lstStyle/>
          <a:p>
            <a:fld id="{1CD4C1B1-17F3-41A0-8F63-C5F44B16360B}" type="datetimeFigureOut">
              <a:rPr lang="en-GB" smtClean="0"/>
              <a:t>26/04/2025</a:t>
            </a:fld>
            <a:endParaRPr lang="en-GB"/>
          </a:p>
        </p:txBody>
      </p:sp>
      <p:sp>
        <p:nvSpPr>
          <p:cNvPr id="6" name="Footer Placeholder 5">
            <a:extLst>
              <a:ext uri="{FF2B5EF4-FFF2-40B4-BE49-F238E27FC236}">
                <a16:creationId xmlns:a16="http://schemas.microsoft.com/office/drawing/2014/main" id="{0EBB3340-86DD-CC6F-93EE-C82A5FA12A54}"/>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6B8C193B-9387-D3DD-3E6B-5B4F2E02C834}"/>
              </a:ext>
            </a:extLst>
          </p:cNvPr>
          <p:cNvSpPr>
            <a:spLocks noGrp="1"/>
          </p:cNvSpPr>
          <p:nvPr>
            <p:ph type="sldNum" sz="quarter" idx="12"/>
          </p:nvPr>
        </p:nvSpPr>
        <p:spPr/>
        <p:txBody>
          <a:bodyPr/>
          <a:lstStyle/>
          <a:p>
            <a:fld id="{D7112875-9F33-4D02-8D40-09402C4BA752}" type="slidenum">
              <a:rPr lang="en-GB" smtClean="0"/>
              <a:t>‹#›</a:t>
            </a:fld>
            <a:endParaRPr lang="en-GB"/>
          </a:p>
        </p:txBody>
      </p:sp>
    </p:spTree>
    <p:extLst>
      <p:ext uri="{BB962C8B-B14F-4D97-AF65-F5344CB8AC3E}">
        <p14:creationId xmlns:p14="http://schemas.microsoft.com/office/powerpoint/2010/main" val="258620066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14FB67-E8A5-3FF0-60F2-52DE179AADC7}"/>
              </a:ext>
            </a:extLst>
          </p:cNvPr>
          <p:cNvSpPr>
            <a:spLocks noGrp="1"/>
          </p:cNvSpPr>
          <p:nvPr>
            <p:ph type="title"/>
          </p:nvPr>
        </p:nvSpPr>
        <p:spPr>
          <a:xfrm>
            <a:off x="839788" y="365125"/>
            <a:ext cx="10515600" cy="1325563"/>
          </a:xfrm>
        </p:spPr>
        <p:txBody>
          <a:bodyPr/>
          <a:lstStyle/>
          <a:p>
            <a:r>
              <a:rPr lang="en-US"/>
              <a:t>Click to edit Master title style</a:t>
            </a:r>
            <a:endParaRPr lang="en-TZ"/>
          </a:p>
        </p:txBody>
      </p:sp>
      <p:sp>
        <p:nvSpPr>
          <p:cNvPr id="3" name="Text Placeholder 2">
            <a:extLst>
              <a:ext uri="{FF2B5EF4-FFF2-40B4-BE49-F238E27FC236}">
                <a16:creationId xmlns:a16="http://schemas.microsoft.com/office/drawing/2014/main" id="{F08EB6D5-CFB2-9573-72E8-39A0CC05B2BB}"/>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03704E93-7B04-2803-0A36-7983FDC5C5A3}"/>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TZ"/>
          </a:p>
        </p:txBody>
      </p:sp>
      <p:sp>
        <p:nvSpPr>
          <p:cNvPr id="5" name="Text Placeholder 4">
            <a:extLst>
              <a:ext uri="{FF2B5EF4-FFF2-40B4-BE49-F238E27FC236}">
                <a16:creationId xmlns:a16="http://schemas.microsoft.com/office/drawing/2014/main" id="{FB30144C-4705-2A76-5639-EE7B11CD11A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ED55B520-ED3E-A153-9A2F-899D897C48D0}"/>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TZ"/>
          </a:p>
        </p:txBody>
      </p:sp>
      <p:sp>
        <p:nvSpPr>
          <p:cNvPr id="7" name="Date Placeholder 6">
            <a:extLst>
              <a:ext uri="{FF2B5EF4-FFF2-40B4-BE49-F238E27FC236}">
                <a16:creationId xmlns:a16="http://schemas.microsoft.com/office/drawing/2014/main" id="{86676E70-8825-43F1-D575-C62F55E2161A}"/>
              </a:ext>
            </a:extLst>
          </p:cNvPr>
          <p:cNvSpPr>
            <a:spLocks noGrp="1"/>
          </p:cNvSpPr>
          <p:nvPr>
            <p:ph type="dt" sz="half" idx="10"/>
          </p:nvPr>
        </p:nvSpPr>
        <p:spPr/>
        <p:txBody>
          <a:bodyPr/>
          <a:lstStyle/>
          <a:p>
            <a:fld id="{1CD4C1B1-17F3-41A0-8F63-C5F44B16360B}" type="datetimeFigureOut">
              <a:rPr lang="en-GB" smtClean="0"/>
              <a:t>26/04/2025</a:t>
            </a:fld>
            <a:endParaRPr lang="en-GB"/>
          </a:p>
        </p:txBody>
      </p:sp>
      <p:sp>
        <p:nvSpPr>
          <p:cNvPr id="8" name="Footer Placeholder 7">
            <a:extLst>
              <a:ext uri="{FF2B5EF4-FFF2-40B4-BE49-F238E27FC236}">
                <a16:creationId xmlns:a16="http://schemas.microsoft.com/office/drawing/2014/main" id="{14AAAD43-3794-75EF-D6D3-41C79F685889}"/>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003219EC-529D-B5A3-8298-BBAC316EFEA9}"/>
              </a:ext>
            </a:extLst>
          </p:cNvPr>
          <p:cNvSpPr>
            <a:spLocks noGrp="1"/>
          </p:cNvSpPr>
          <p:nvPr>
            <p:ph type="sldNum" sz="quarter" idx="12"/>
          </p:nvPr>
        </p:nvSpPr>
        <p:spPr/>
        <p:txBody>
          <a:bodyPr/>
          <a:lstStyle/>
          <a:p>
            <a:fld id="{D7112875-9F33-4D02-8D40-09402C4BA752}" type="slidenum">
              <a:rPr lang="en-GB" smtClean="0"/>
              <a:t>‹#›</a:t>
            </a:fld>
            <a:endParaRPr lang="en-GB"/>
          </a:p>
        </p:txBody>
      </p:sp>
    </p:spTree>
    <p:extLst>
      <p:ext uri="{BB962C8B-B14F-4D97-AF65-F5344CB8AC3E}">
        <p14:creationId xmlns:p14="http://schemas.microsoft.com/office/powerpoint/2010/main" val="66782189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2D8CD0-6987-1BBC-0C7F-D9EC41C56AFB}"/>
              </a:ext>
            </a:extLst>
          </p:cNvPr>
          <p:cNvSpPr>
            <a:spLocks noGrp="1"/>
          </p:cNvSpPr>
          <p:nvPr>
            <p:ph type="title"/>
          </p:nvPr>
        </p:nvSpPr>
        <p:spPr/>
        <p:txBody>
          <a:bodyPr/>
          <a:lstStyle/>
          <a:p>
            <a:r>
              <a:rPr lang="en-US"/>
              <a:t>Click to edit Master title style</a:t>
            </a:r>
            <a:endParaRPr lang="en-TZ"/>
          </a:p>
        </p:txBody>
      </p:sp>
      <p:sp>
        <p:nvSpPr>
          <p:cNvPr id="3" name="Date Placeholder 2">
            <a:extLst>
              <a:ext uri="{FF2B5EF4-FFF2-40B4-BE49-F238E27FC236}">
                <a16:creationId xmlns:a16="http://schemas.microsoft.com/office/drawing/2014/main" id="{251BBAC4-5976-9A5D-9EE4-C1729A0D80F5}"/>
              </a:ext>
            </a:extLst>
          </p:cNvPr>
          <p:cNvSpPr>
            <a:spLocks noGrp="1"/>
          </p:cNvSpPr>
          <p:nvPr>
            <p:ph type="dt" sz="half" idx="10"/>
          </p:nvPr>
        </p:nvSpPr>
        <p:spPr/>
        <p:txBody>
          <a:bodyPr/>
          <a:lstStyle/>
          <a:p>
            <a:fld id="{1CD4C1B1-17F3-41A0-8F63-C5F44B16360B}" type="datetimeFigureOut">
              <a:rPr lang="en-GB" smtClean="0"/>
              <a:t>26/04/2025</a:t>
            </a:fld>
            <a:endParaRPr lang="en-GB"/>
          </a:p>
        </p:txBody>
      </p:sp>
      <p:sp>
        <p:nvSpPr>
          <p:cNvPr id="4" name="Footer Placeholder 3">
            <a:extLst>
              <a:ext uri="{FF2B5EF4-FFF2-40B4-BE49-F238E27FC236}">
                <a16:creationId xmlns:a16="http://schemas.microsoft.com/office/drawing/2014/main" id="{B4154384-A7EF-73C0-12E7-B7817FC66E4F}"/>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5AFD3BAD-20A5-3689-F298-8FAA9D7963AF}"/>
              </a:ext>
            </a:extLst>
          </p:cNvPr>
          <p:cNvSpPr>
            <a:spLocks noGrp="1"/>
          </p:cNvSpPr>
          <p:nvPr>
            <p:ph type="sldNum" sz="quarter" idx="12"/>
          </p:nvPr>
        </p:nvSpPr>
        <p:spPr/>
        <p:txBody>
          <a:bodyPr/>
          <a:lstStyle/>
          <a:p>
            <a:fld id="{D7112875-9F33-4D02-8D40-09402C4BA752}" type="slidenum">
              <a:rPr lang="en-GB" smtClean="0"/>
              <a:t>‹#›</a:t>
            </a:fld>
            <a:endParaRPr lang="en-GB"/>
          </a:p>
        </p:txBody>
      </p:sp>
    </p:spTree>
    <p:extLst>
      <p:ext uri="{BB962C8B-B14F-4D97-AF65-F5344CB8AC3E}">
        <p14:creationId xmlns:p14="http://schemas.microsoft.com/office/powerpoint/2010/main" val="1821741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424A1BB-1A6B-C9EA-93CF-AAA88B15D050}"/>
              </a:ext>
            </a:extLst>
          </p:cNvPr>
          <p:cNvSpPr>
            <a:spLocks noGrp="1"/>
          </p:cNvSpPr>
          <p:nvPr>
            <p:ph type="dt" sz="half" idx="10"/>
          </p:nvPr>
        </p:nvSpPr>
        <p:spPr/>
        <p:txBody>
          <a:bodyPr/>
          <a:lstStyle/>
          <a:p>
            <a:fld id="{1CD4C1B1-17F3-41A0-8F63-C5F44B16360B}" type="datetimeFigureOut">
              <a:rPr lang="en-GB" smtClean="0"/>
              <a:t>26/04/2025</a:t>
            </a:fld>
            <a:endParaRPr lang="en-GB"/>
          </a:p>
        </p:txBody>
      </p:sp>
      <p:sp>
        <p:nvSpPr>
          <p:cNvPr id="3" name="Footer Placeholder 2">
            <a:extLst>
              <a:ext uri="{FF2B5EF4-FFF2-40B4-BE49-F238E27FC236}">
                <a16:creationId xmlns:a16="http://schemas.microsoft.com/office/drawing/2014/main" id="{46717D5C-8CF3-7FBC-ED18-3AEF575F930A}"/>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54CBAA88-3EE0-4569-930C-3021EA10390A}"/>
              </a:ext>
            </a:extLst>
          </p:cNvPr>
          <p:cNvSpPr>
            <a:spLocks noGrp="1"/>
          </p:cNvSpPr>
          <p:nvPr>
            <p:ph type="sldNum" sz="quarter" idx="12"/>
          </p:nvPr>
        </p:nvSpPr>
        <p:spPr/>
        <p:txBody>
          <a:bodyPr/>
          <a:lstStyle/>
          <a:p>
            <a:fld id="{D7112875-9F33-4D02-8D40-09402C4BA752}" type="slidenum">
              <a:rPr lang="en-GB" smtClean="0"/>
              <a:t>‹#›</a:t>
            </a:fld>
            <a:endParaRPr lang="en-GB"/>
          </a:p>
        </p:txBody>
      </p:sp>
    </p:spTree>
    <p:extLst>
      <p:ext uri="{BB962C8B-B14F-4D97-AF65-F5344CB8AC3E}">
        <p14:creationId xmlns:p14="http://schemas.microsoft.com/office/powerpoint/2010/main" val="374558862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C1D079-DD28-856E-51BF-7FCE15186B6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TZ"/>
          </a:p>
        </p:txBody>
      </p:sp>
      <p:sp>
        <p:nvSpPr>
          <p:cNvPr id="3" name="Content Placeholder 2">
            <a:extLst>
              <a:ext uri="{FF2B5EF4-FFF2-40B4-BE49-F238E27FC236}">
                <a16:creationId xmlns:a16="http://schemas.microsoft.com/office/drawing/2014/main" id="{A1AD5C95-172A-6185-7CF9-84A3AF34E87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TZ"/>
          </a:p>
        </p:txBody>
      </p:sp>
      <p:sp>
        <p:nvSpPr>
          <p:cNvPr id="4" name="Text Placeholder 3">
            <a:extLst>
              <a:ext uri="{FF2B5EF4-FFF2-40B4-BE49-F238E27FC236}">
                <a16:creationId xmlns:a16="http://schemas.microsoft.com/office/drawing/2014/main" id="{1EB6DE66-B023-1B07-ACEF-25B9A6A0572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81AA545-89F0-CE8F-B484-AE234B50910B}"/>
              </a:ext>
            </a:extLst>
          </p:cNvPr>
          <p:cNvSpPr>
            <a:spLocks noGrp="1"/>
          </p:cNvSpPr>
          <p:nvPr>
            <p:ph type="dt" sz="half" idx="10"/>
          </p:nvPr>
        </p:nvSpPr>
        <p:spPr/>
        <p:txBody>
          <a:bodyPr/>
          <a:lstStyle/>
          <a:p>
            <a:fld id="{1CD4C1B1-17F3-41A0-8F63-C5F44B16360B}" type="datetimeFigureOut">
              <a:rPr lang="en-GB" smtClean="0"/>
              <a:t>26/04/2025</a:t>
            </a:fld>
            <a:endParaRPr lang="en-GB"/>
          </a:p>
        </p:txBody>
      </p:sp>
      <p:sp>
        <p:nvSpPr>
          <p:cNvPr id="6" name="Footer Placeholder 5">
            <a:extLst>
              <a:ext uri="{FF2B5EF4-FFF2-40B4-BE49-F238E27FC236}">
                <a16:creationId xmlns:a16="http://schemas.microsoft.com/office/drawing/2014/main" id="{17F1B3F7-9ABF-9438-A291-668D8D2E61C3}"/>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19664069-AEFA-432B-A777-EB47EC023124}"/>
              </a:ext>
            </a:extLst>
          </p:cNvPr>
          <p:cNvSpPr>
            <a:spLocks noGrp="1"/>
          </p:cNvSpPr>
          <p:nvPr>
            <p:ph type="sldNum" sz="quarter" idx="12"/>
          </p:nvPr>
        </p:nvSpPr>
        <p:spPr/>
        <p:txBody>
          <a:bodyPr/>
          <a:lstStyle/>
          <a:p>
            <a:fld id="{D7112875-9F33-4D02-8D40-09402C4BA752}" type="slidenum">
              <a:rPr lang="en-GB" smtClean="0"/>
              <a:t>‹#›</a:t>
            </a:fld>
            <a:endParaRPr lang="en-GB"/>
          </a:p>
        </p:txBody>
      </p:sp>
    </p:spTree>
    <p:extLst>
      <p:ext uri="{BB962C8B-B14F-4D97-AF65-F5344CB8AC3E}">
        <p14:creationId xmlns:p14="http://schemas.microsoft.com/office/powerpoint/2010/main" val="398720523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032040-AB85-8636-1CEF-05F891C4B33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TZ"/>
          </a:p>
        </p:txBody>
      </p:sp>
      <p:sp>
        <p:nvSpPr>
          <p:cNvPr id="3" name="Picture Placeholder 2">
            <a:extLst>
              <a:ext uri="{FF2B5EF4-FFF2-40B4-BE49-F238E27FC236}">
                <a16:creationId xmlns:a16="http://schemas.microsoft.com/office/drawing/2014/main" id="{3BF96A3F-1612-B43B-9E1F-7EED5F759FB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TZ"/>
          </a:p>
        </p:txBody>
      </p:sp>
      <p:sp>
        <p:nvSpPr>
          <p:cNvPr id="4" name="Text Placeholder 3">
            <a:extLst>
              <a:ext uri="{FF2B5EF4-FFF2-40B4-BE49-F238E27FC236}">
                <a16:creationId xmlns:a16="http://schemas.microsoft.com/office/drawing/2014/main" id="{A99AA447-35AC-B4F6-9957-34DDDA047EB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6831CAB-02FB-48FC-2F6B-80509C0DEF38}"/>
              </a:ext>
            </a:extLst>
          </p:cNvPr>
          <p:cNvSpPr>
            <a:spLocks noGrp="1"/>
          </p:cNvSpPr>
          <p:nvPr>
            <p:ph type="dt" sz="half" idx="10"/>
          </p:nvPr>
        </p:nvSpPr>
        <p:spPr/>
        <p:txBody>
          <a:bodyPr/>
          <a:lstStyle/>
          <a:p>
            <a:fld id="{1CD4C1B1-17F3-41A0-8F63-C5F44B16360B}" type="datetimeFigureOut">
              <a:rPr lang="en-GB" smtClean="0"/>
              <a:t>26/04/2025</a:t>
            </a:fld>
            <a:endParaRPr lang="en-GB"/>
          </a:p>
        </p:txBody>
      </p:sp>
      <p:sp>
        <p:nvSpPr>
          <p:cNvPr id="6" name="Footer Placeholder 5">
            <a:extLst>
              <a:ext uri="{FF2B5EF4-FFF2-40B4-BE49-F238E27FC236}">
                <a16:creationId xmlns:a16="http://schemas.microsoft.com/office/drawing/2014/main" id="{5880E7A5-5547-400E-3DA9-452F304106B1}"/>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9ECA3158-A440-4FFC-C281-51B7219DA3BD}"/>
              </a:ext>
            </a:extLst>
          </p:cNvPr>
          <p:cNvSpPr>
            <a:spLocks noGrp="1"/>
          </p:cNvSpPr>
          <p:nvPr>
            <p:ph type="sldNum" sz="quarter" idx="12"/>
          </p:nvPr>
        </p:nvSpPr>
        <p:spPr/>
        <p:txBody>
          <a:bodyPr/>
          <a:lstStyle/>
          <a:p>
            <a:fld id="{D7112875-9F33-4D02-8D40-09402C4BA752}" type="slidenum">
              <a:rPr lang="en-GB" smtClean="0"/>
              <a:t>‹#›</a:t>
            </a:fld>
            <a:endParaRPr lang="en-GB"/>
          </a:p>
        </p:txBody>
      </p:sp>
    </p:spTree>
    <p:extLst>
      <p:ext uri="{BB962C8B-B14F-4D97-AF65-F5344CB8AC3E}">
        <p14:creationId xmlns:p14="http://schemas.microsoft.com/office/powerpoint/2010/main" val="313850897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93D2168-5096-BF73-9801-3089F534532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TZ"/>
          </a:p>
        </p:txBody>
      </p:sp>
      <p:sp>
        <p:nvSpPr>
          <p:cNvPr id="3" name="Text Placeholder 2">
            <a:extLst>
              <a:ext uri="{FF2B5EF4-FFF2-40B4-BE49-F238E27FC236}">
                <a16:creationId xmlns:a16="http://schemas.microsoft.com/office/drawing/2014/main" id="{5A3DBAE0-CA9A-7171-17F0-7D1596118F9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TZ"/>
          </a:p>
        </p:txBody>
      </p:sp>
      <p:sp>
        <p:nvSpPr>
          <p:cNvPr id="4" name="Date Placeholder 3">
            <a:extLst>
              <a:ext uri="{FF2B5EF4-FFF2-40B4-BE49-F238E27FC236}">
                <a16:creationId xmlns:a16="http://schemas.microsoft.com/office/drawing/2014/main" id="{7F2983B6-E0B0-0A0C-F48A-10C3A08518A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CD4C1B1-17F3-41A0-8F63-C5F44B16360B}" type="datetimeFigureOut">
              <a:rPr lang="en-GB" smtClean="0"/>
              <a:t>26/04/2025</a:t>
            </a:fld>
            <a:endParaRPr lang="en-GB"/>
          </a:p>
        </p:txBody>
      </p:sp>
      <p:sp>
        <p:nvSpPr>
          <p:cNvPr id="5" name="Footer Placeholder 4">
            <a:extLst>
              <a:ext uri="{FF2B5EF4-FFF2-40B4-BE49-F238E27FC236}">
                <a16:creationId xmlns:a16="http://schemas.microsoft.com/office/drawing/2014/main" id="{C9F24D35-D5AD-9273-A949-5E605351BA7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0C4DDE16-912F-77B9-B2B4-29BAAA9375A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7112875-9F33-4D02-8D40-09402C4BA752}" type="slidenum">
              <a:rPr lang="en-GB" smtClean="0"/>
              <a:t>‹#›</a:t>
            </a:fld>
            <a:endParaRPr lang="en-GB"/>
          </a:p>
        </p:txBody>
      </p:sp>
    </p:spTree>
    <p:extLst>
      <p:ext uri="{BB962C8B-B14F-4D97-AF65-F5344CB8AC3E}">
        <p14:creationId xmlns:p14="http://schemas.microsoft.com/office/powerpoint/2010/main" val="3504000475"/>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T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589314" y="1290918"/>
            <a:ext cx="9144000" cy="4541647"/>
          </a:xfrm>
        </p:spPr>
        <p:txBody>
          <a:bodyPr>
            <a:normAutofit/>
          </a:bodyPr>
          <a:lstStyle/>
          <a:p>
            <a:r>
              <a:rPr lang="en-GB" dirty="0"/>
              <a:t>KITETE REGIONAL REFERAL HOSPITAL</a:t>
            </a:r>
          </a:p>
          <a:p>
            <a:r>
              <a:rPr lang="en-GB" dirty="0"/>
              <a:t>TABORA</a:t>
            </a:r>
          </a:p>
          <a:p>
            <a:r>
              <a:rPr lang="en-GB" dirty="0"/>
              <a:t>FACULTY OF MEDICINE</a:t>
            </a:r>
          </a:p>
          <a:p>
            <a:endParaRPr lang="en-GB" dirty="0"/>
          </a:p>
          <a:p>
            <a:r>
              <a:rPr lang="en-GB" dirty="0"/>
              <a:t>DEPARTMENT OF INTERNAL MEDICINE</a:t>
            </a:r>
          </a:p>
          <a:p>
            <a:endParaRPr lang="en-GB" dirty="0"/>
          </a:p>
          <a:p>
            <a:r>
              <a:rPr lang="en-GB" dirty="0"/>
              <a:t>TOPIC: GIT BLEEDING(UPPER &amp; LOWER)</a:t>
            </a:r>
          </a:p>
          <a:p>
            <a:endParaRPr lang="en-GB" dirty="0"/>
          </a:p>
          <a:p>
            <a:r>
              <a:rPr lang="en-GB" dirty="0"/>
              <a:t>DR GODFREY. O. BUSANJI</a:t>
            </a:r>
          </a:p>
        </p:txBody>
      </p:sp>
    </p:spTree>
    <p:extLst>
      <p:ext uri="{BB962C8B-B14F-4D97-AF65-F5344CB8AC3E}">
        <p14:creationId xmlns:p14="http://schemas.microsoft.com/office/powerpoint/2010/main" val="383487239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981200" y="685801"/>
            <a:ext cx="8229600" cy="5440363"/>
          </a:xfrm>
        </p:spPr>
        <p:txBody>
          <a:bodyPr/>
          <a:lstStyle/>
          <a:p>
            <a:r>
              <a:rPr lang="en-US" dirty="0"/>
              <a:t>RS</a:t>
            </a:r>
          </a:p>
          <a:p>
            <a:pPr lvl="1"/>
            <a:r>
              <a:rPr lang="en-US" altLang="nb-NO" dirty="0" err="1"/>
              <a:t>Insp</a:t>
            </a:r>
            <a:r>
              <a:rPr lang="en-US" altLang="nb-NO" dirty="0"/>
              <a:t> ; (RR-19bpm), normal chest morphology,  no scars, no swellings, no nasal </a:t>
            </a:r>
            <a:r>
              <a:rPr lang="en-US" altLang="nb-NO" dirty="0" err="1"/>
              <a:t>flarring</a:t>
            </a:r>
            <a:endParaRPr lang="en-US" altLang="nb-NO" dirty="0"/>
          </a:p>
          <a:p>
            <a:pPr lvl="1"/>
            <a:r>
              <a:rPr lang="en-US" altLang="nb-NO" dirty="0" err="1"/>
              <a:t>Palp</a:t>
            </a:r>
            <a:r>
              <a:rPr lang="en-US" altLang="nb-NO" dirty="0"/>
              <a:t>; Trachea centrally located, symmetrical chest expansion, no chest tenderness, no palpable mass.</a:t>
            </a:r>
          </a:p>
          <a:p>
            <a:pPr lvl="1"/>
            <a:r>
              <a:rPr lang="en-US" altLang="nb-NO" dirty="0"/>
              <a:t>Resonant on percussion.</a:t>
            </a:r>
          </a:p>
          <a:p>
            <a:pPr lvl="1"/>
            <a:r>
              <a:rPr lang="en-US" altLang="nb-NO" dirty="0"/>
              <a:t>Auscultation; normal breath sounds</a:t>
            </a:r>
          </a:p>
        </p:txBody>
      </p:sp>
    </p:spTree>
    <p:extLst>
      <p:ext uri="{BB962C8B-B14F-4D97-AF65-F5344CB8AC3E}">
        <p14:creationId xmlns:p14="http://schemas.microsoft.com/office/powerpoint/2010/main" val="239420797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981200" y="990601"/>
            <a:ext cx="8229600" cy="5135563"/>
          </a:xfrm>
        </p:spPr>
        <p:txBody>
          <a:bodyPr>
            <a:normAutofit/>
          </a:bodyPr>
          <a:lstStyle/>
          <a:p>
            <a:r>
              <a:rPr lang="en-US" dirty="0"/>
              <a:t>CNS</a:t>
            </a:r>
          </a:p>
          <a:p>
            <a:pPr lvl="1"/>
            <a:r>
              <a:rPr lang="en-US" altLang="en-US" dirty="0"/>
              <a:t>Higher centers </a:t>
            </a:r>
          </a:p>
          <a:p>
            <a:pPr lvl="1"/>
            <a:r>
              <a:rPr lang="en-US" altLang="en-US" dirty="0"/>
              <a:t>Oriented GCS 15/15, Long&amp; Short memory-Intact, Judgment-Good</a:t>
            </a:r>
          </a:p>
          <a:p>
            <a:pPr lvl="1"/>
            <a:r>
              <a:rPr lang="en-US" altLang="en-US" dirty="0"/>
              <a:t>Cranial Nerves</a:t>
            </a:r>
          </a:p>
          <a:p>
            <a:pPr lvl="2"/>
            <a:r>
              <a:rPr lang="en-US" altLang="en-US" dirty="0"/>
              <a:t>All intact</a:t>
            </a:r>
          </a:p>
          <a:p>
            <a:pPr lvl="1"/>
            <a:r>
              <a:rPr lang="en-US" altLang="en-US" dirty="0"/>
              <a:t>Motor Examination-Intact</a:t>
            </a:r>
          </a:p>
          <a:p>
            <a:pPr lvl="1"/>
            <a:r>
              <a:rPr lang="en-US" altLang="en-US" dirty="0"/>
              <a:t>Sensory Examination-Intact</a:t>
            </a:r>
          </a:p>
          <a:p>
            <a:pPr lvl="1"/>
            <a:endParaRPr lang="en-US" dirty="0"/>
          </a:p>
          <a:p>
            <a:pPr>
              <a:buNone/>
            </a:pPr>
            <a:endParaRPr lang="en-US" dirty="0"/>
          </a:p>
          <a:p>
            <a:pPr>
              <a:buNone/>
            </a:pPr>
            <a:endParaRPr lang="en-US" dirty="0"/>
          </a:p>
        </p:txBody>
      </p:sp>
    </p:spTree>
    <p:extLst>
      <p:ext uri="{BB962C8B-B14F-4D97-AF65-F5344CB8AC3E}">
        <p14:creationId xmlns:p14="http://schemas.microsoft.com/office/powerpoint/2010/main" val="344169868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95319" y="248750"/>
            <a:ext cx="10353762" cy="970450"/>
          </a:xfrm>
        </p:spPr>
        <p:txBody>
          <a:bodyPr/>
          <a:lstStyle/>
          <a:p>
            <a:r>
              <a:rPr lang="en-US" dirty="0"/>
              <a:t>Diagnosis</a:t>
            </a:r>
          </a:p>
        </p:txBody>
      </p:sp>
      <p:sp>
        <p:nvSpPr>
          <p:cNvPr id="3" name="Content Placeholder 2"/>
          <p:cNvSpPr>
            <a:spLocks noGrp="1"/>
          </p:cNvSpPr>
          <p:nvPr>
            <p:ph idx="1"/>
          </p:nvPr>
        </p:nvSpPr>
        <p:spPr>
          <a:xfrm>
            <a:off x="1981200" y="1219200"/>
            <a:ext cx="8382000" cy="5410200"/>
          </a:xfrm>
        </p:spPr>
        <p:txBody>
          <a:bodyPr>
            <a:normAutofit/>
          </a:bodyPr>
          <a:lstStyle/>
          <a:p>
            <a:r>
              <a:rPr lang="en-US" dirty="0"/>
              <a:t>PDX: upper GI Bleeding 2⁰ to PUD</a:t>
            </a:r>
          </a:p>
          <a:p>
            <a:r>
              <a:rPr lang="en-US" dirty="0" err="1"/>
              <a:t>Ddx</a:t>
            </a:r>
            <a:r>
              <a:rPr lang="en-US" dirty="0"/>
              <a:t>; </a:t>
            </a:r>
            <a:r>
              <a:rPr lang="en-US" dirty="0" err="1"/>
              <a:t>esophagitis</a:t>
            </a:r>
            <a:r>
              <a:rPr lang="en-US" dirty="0"/>
              <a:t>, gastritis</a:t>
            </a:r>
          </a:p>
          <a:p>
            <a:endParaRPr lang="en-US" dirty="0"/>
          </a:p>
          <a:p>
            <a:r>
              <a:rPr lang="en-US" dirty="0"/>
              <a:t>PLAN;</a:t>
            </a:r>
          </a:p>
          <a:p>
            <a:pPr lvl="1"/>
            <a:r>
              <a:rPr lang="en-US" dirty="0"/>
              <a:t>Investigations done</a:t>
            </a:r>
          </a:p>
          <a:p>
            <a:pPr lvl="2"/>
            <a:r>
              <a:rPr lang="en-US" dirty="0" err="1"/>
              <a:t>Hb</a:t>
            </a:r>
            <a:r>
              <a:rPr lang="en-US" dirty="0"/>
              <a:t> level: 10.1 g/dl</a:t>
            </a:r>
          </a:p>
          <a:p>
            <a:pPr lvl="2"/>
            <a:r>
              <a:rPr lang="en-US" dirty="0"/>
              <a:t>Blood Group + Cross-matching : AB </a:t>
            </a:r>
            <a:r>
              <a:rPr lang="en-US" dirty="0" err="1"/>
              <a:t>Rh</a:t>
            </a:r>
            <a:r>
              <a:rPr lang="en-US" dirty="0"/>
              <a:t>+</a:t>
            </a:r>
          </a:p>
          <a:p>
            <a:pPr lvl="2"/>
            <a:r>
              <a:rPr lang="en-US" dirty="0"/>
              <a:t>MRDT: negative</a:t>
            </a:r>
          </a:p>
          <a:p>
            <a:pPr lvl="2"/>
            <a:r>
              <a:rPr lang="en-US" dirty="0"/>
              <a:t>RBG: 10.1 </a:t>
            </a:r>
            <a:r>
              <a:rPr lang="en-US" dirty="0" err="1"/>
              <a:t>mmol</a:t>
            </a:r>
            <a:r>
              <a:rPr lang="en-US" dirty="0"/>
              <a:t>/L</a:t>
            </a:r>
          </a:p>
          <a:p>
            <a:pPr lvl="2"/>
            <a:endParaRPr lang="en-US" dirty="0"/>
          </a:p>
          <a:p>
            <a:pPr marL="810000" lvl="2" indent="0">
              <a:buNone/>
            </a:pPr>
            <a:r>
              <a:rPr lang="en-US" dirty="0"/>
              <a:t>Investigations to be done</a:t>
            </a:r>
          </a:p>
          <a:p>
            <a:pPr lvl="2"/>
            <a:r>
              <a:rPr lang="en-US" dirty="0" err="1"/>
              <a:t>H.pylori</a:t>
            </a:r>
            <a:r>
              <a:rPr lang="en-US" dirty="0"/>
              <a:t> </a:t>
            </a:r>
            <a:r>
              <a:rPr lang="en-US" dirty="0" err="1"/>
              <a:t>Faecal</a:t>
            </a:r>
            <a:r>
              <a:rPr lang="en-US" dirty="0"/>
              <a:t> antigen test</a:t>
            </a:r>
          </a:p>
          <a:p>
            <a:pPr lvl="2"/>
            <a:r>
              <a:rPr lang="en-US" dirty="0" err="1"/>
              <a:t>Oesophago</a:t>
            </a:r>
            <a:r>
              <a:rPr lang="en-US" dirty="0"/>
              <a:t>-gastro-</a:t>
            </a:r>
            <a:r>
              <a:rPr lang="en-US" dirty="0" err="1"/>
              <a:t>duodenoscopy</a:t>
            </a:r>
            <a:r>
              <a:rPr lang="en-US" dirty="0"/>
              <a:t> ,OGD</a:t>
            </a:r>
          </a:p>
          <a:p>
            <a:pPr lvl="2"/>
            <a:endParaRPr lang="en-US" dirty="0"/>
          </a:p>
          <a:p>
            <a:pPr lvl="1">
              <a:buNone/>
            </a:pPr>
            <a:endParaRPr lang="en-US" dirty="0"/>
          </a:p>
        </p:txBody>
      </p:sp>
    </p:spTree>
    <p:extLst>
      <p:ext uri="{BB962C8B-B14F-4D97-AF65-F5344CB8AC3E}">
        <p14:creationId xmlns:p14="http://schemas.microsoft.com/office/powerpoint/2010/main" val="329992522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Treatment</a:t>
            </a:r>
          </a:p>
        </p:txBody>
      </p:sp>
      <p:sp>
        <p:nvSpPr>
          <p:cNvPr id="3" name="Content Placeholder 2"/>
          <p:cNvSpPr>
            <a:spLocks noGrp="1"/>
          </p:cNvSpPr>
          <p:nvPr>
            <p:ph idx="1"/>
          </p:nvPr>
        </p:nvSpPr>
        <p:spPr/>
        <p:txBody>
          <a:bodyPr/>
          <a:lstStyle/>
          <a:p>
            <a:r>
              <a:rPr lang="en-US" dirty="0"/>
              <a:t>Resuscitate the patient</a:t>
            </a:r>
          </a:p>
          <a:p>
            <a:r>
              <a:rPr lang="en-US" dirty="0"/>
              <a:t>Open iv line for fluids</a:t>
            </a:r>
          </a:p>
          <a:p>
            <a:r>
              <a:rPr lang="en-US" dirty="0"/>
              <a:t>Catheterization </a:t>
            </a:r>
          </a:p>
          <a:p>
            <a:r>
              <a:rPr lang="en-US" dirty="0"/>
              <a:t>NGT</a:t>
            </a:r>
          </a:p>
          <a:p>
            <a:r>
              <a:rPr lang="en-US" dirty="0"/>
              <a:t>Pharmacological</a:t>
            </a:r>
          </a:p>
          <a:p>
            <a:r>
              <a:rPr lang="en-US" dirty="0"/>
              <a:t>IV normal saline and pantoprazole IV 80mg stat then infusion 8mg/</a:t>
            </a:r>
            <a:r>
              <a:rPr lang="en-US" dirty="0" err="1"/>
              <a:t>hr</a:t>
            </a:r>
            <a:r>
              <a:rPr lang="en-US" dirty="0"/>
              <a:t> for 3 days</a:t>
            </a:r>
          </a:p>
          <a:p>
            <a:pPr marL="36900" indent="0">
              <a:buNone/>
            </a:pPr>
            <a:r>
              <a:rPr lang="en-US" dirty="0"/>
              <a:t> </a:t>
            </a:r>
          </a:p>
        </p:txBody>
      </p:sp>
    </p:spTree>
    <p:extLst>
      <p:ext uri="{BB962C8B-B14F-4D97-AF65-F5344CB8AC3E}">
        <p14:creationId xmlns:p14="http://schemas.microsoft.com/office/powerpoint/2010/main" val="343962969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CC5A4B-F95F-985B-19AF-761E3570EA56}"/>
              </a:ext>
            </a:extLst>
          </p:cNvPr>
          <p:cNvSpPr>
            <a:spLocks noGrp="1"/>
          </p:cNvSpPr>
          <p:nvPr>
            <p:ph type="title"/>
          </p:nvPr>
        </p:nvSpPr>
        <p:spPr/>
        <p:txBody>
          <a:bodyPr/>
          <a:lstStyle/>
          <a:p>
            <a:pPr algn="ctr"/>
            <a:r>
              <a:rPr lang="en-US" dirty="0"/>
              <a:t>UPPER GI BLEEDING</a:t>
            </a:r>
            <a:endParaRPr lang="en-TZ" dirty="0"/>
          </a:p>
        </p:txBody>
      </p:sp>
      <p:sp>
        <p:nvSpPr>
          <p:cNvPr id="3" name="Content Placeholder 2">
            <a:extLst>
              <a:ext uri="{FF2B5EF4-FFF2-40B4-BE49-F238E27FC236}">
                <a16:creationId xmlns:a16="http://schemas.microsoft.com/office/drawing/2014/main" id="{D639152D-23D7-DFE2-92E4-F2689D74965B}"/>
              </a:ext>
            </a:extLst>
          </p:cNvPr>
          <p:cNvSpPr>
            <a:spLocks noGrp="1"/>
          </p:cNvSpPr>
          <p:nvPr>
            <p:ph idx="1"/>
          </p:nvPr>
        </p:nvSpPr>
        <p:spPr/>
        <p:txBody>
          <a:bodyPr/>
          <a:lstStyle/>
          <a:p>
            <a:pPr marL="0" indent="0">
              <a:buNone/>
            </a:pPr>
            <a:endParaRPr lang="en-TZ" dirty="0"/>
          </a:p>
        </p:txBody>
      </p:sp>
    </p:spTree>
    <p:extLst>
      <p:ext uri="{BB962C8B-B14F-4D97-AF65-F5344CB8AC3E}">
        <p14:creationId xmlns:p14="http://schemas.microsoft.com/office/powerpoint/2010/main" val="424925385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Contents</a:t>
            </a:r>
          </a:p>
        </p:txBody>
      </p:sp>
      <p:sp>
        <p:nvSpPr>
          <p:cNvPr id="3" name="Content Placeholder 2"/>
          <p:cNvSpPr>
            <a:spLocks noGrp="1"/>
          </p:cNvSpPr>
          <p:nvPr>
            <p:ph idx="1"/>
          </p:nvPr>
        </p:nvSpPr>
        <p:spPr/>
        <p:txBody>
          <a:bodyPr>
            <a:normAutofit fontScale="77500" lnSpcReduction="20000"/>
          </a:bodyPr>
          <a:lstStyle/>
          <a:p>
            <a:r>
              <a:rPr lang="en-GB" dirty="0"/>
              <a:t>Introduction</a:t>
            </a:r>
          </a:p>
          <a:p>
            <a:r>
              <a:rPr lang="en-GB" dirty="0"/>
              <a:t>Epidemiology</a:t>
            </a:r>
          </a:p>
          <a:p>
            <a:r>
              <a:rPr lang="en-GB" dirty="0"/>
              <a:t>Causes of upper </a:t>
            </a:r>
            <a:r>
              <a:rPr lang="en-GB" dirty="0" err="1"/>
              <a:t>gi</a:t>
            </a:r>
            <a:r>
              <a:rPr lang="en-GB" dirty="0"/>
              <a:t> bleeding</a:t>
            </a:r>
          </a:p>
          <a:p>
            <a:r>
              <a:rPr lang="en-GB" dirty="0"/>
              <a:t>Clinical presentation of upper </a:t>
            </a:r>
            <a:r>
              <a:rPr lang="en-GB" dirty="0" err="1"/>
              <a:t>gi</a:t>
            </a:r>
            <a:r>
              <a:rPr lang="en-GB" dirty="0"/>
              <a:t> bleeding</a:t>
            </a:r>
          </a:p>
          <a:p>
            <a:r>
              <a:rPr lang="en-GB" dirty="0"/>
              <a:t>Types: variceal and non variceal bleeding</a:t>
            </a:r>
          </a:p>
          <a:p>
            <a:r>
              <a:rPr lang="en-GB" dirty="0"/>
              <a:t>Differential diagnoses</a:t>
            </a:r>
          </a:p>
          <a:p>
            <a:r>
              <a:rPr lang="en-GB" dirty="0"/>
              <a:t>Management</a:t>
            </a:r>
          </a:p>
          <a:p>
            <a:r>
              <a:rPr lang="en-GB" dirty="0"/>
              <a:t>Causes of lower </a:t>
            </a:r>
            <a:r>
              <a:rPr lang="en-GB" dirty="0" err="1"/>
              <a:t>gi</a:t>
            </a:r>
            <a:r>
              <a:rPr lang="en-GB" dirty="0"/>
              <a:t> bleeding</a:t>
            </a:r>
          </a:p>
          <a:p>
            <a:r>
              <a:rPr lang="en-GB" dirty="0"/>
              <a:t>Clinical presentation of lower </a:t>
            </a:r>
            <a:r>
              <a:rPr lang="en-GB" dirty="0" err="1"/>
              <a:t>gi</a:t>
            </a:r>
            <a:r>
              <a:rPr lang="en-GB" dirty="0"/>
              <a:t> bleeding</a:t>
            </a:r>
          </a:p>
          <a:p>
            <a:r>
              <a:rPr lang="en-GB" dirty="0"/>
              <a:t>Management </a:t>
            </a:r>
          </a:p>
          <a:p>
            <a:r>
              <a:rPr lang="en-GB" dirty="0"/>
              <a:t>Case presentation </a:t>
            </a:r>
          </a:p>
          <a:p>
            <a:r>
              <a:rPr lang="en-GB" dirty="0"/>
              <a:t>Questions</a:t>
            </a:r>
          </a:p>
          <a:p>
            <a:endParaRPr lang="en-GB" dirty="0"/>
          </a:p>
          <a:p>
            <a:endParaRPr lang="en-GB" dirty="0"/>
          </a:p>
          <a:p>
            <a:endParaRPr lang="en-GB" dirty="0"/>
          </a:p>
        </p:txBody>
      </p:sp>
    </p:spTree>
    <p:extLst>
      <p:ext uri="{BB962C8B-B14F-4D97-AF65-F5344CB8AC3E}">
        <p14:creationId xmlns:p14="http://schemas.microsoft.com/office/powerpoint/2010/main" val="111180014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INTRODUCTION</a:t>
            </a:r>
          </a:p>
        </p:txBody>
      </p:sp>
      <p:sp>
        <p:nvSpPr>
          <p:cNvPr id="3" name="Content Placeholder 2"/>
          <p:cNvSpPr>
            <a:spLocks noGrp="1"/>
          </p:cNvSpPr>
          <p:nvPr>
            <p:ph idx="1"/>
          </p:nvPr>
        </p:nvSpPr>
        <p:spPr/>
        <p:txBody>
          <a:bodyPr/>
          <a:lstStyle/>
          <a:p>
            <a:r>
              <a:rPr lang="en-US" dirty="0">
                <a:solidFill>
                  <a:srgbClr val="FF0000"/>
                </a:solidFill>
              </a:rPr>
              <a:t>Acute Gastrointestinal </a:t>
            </a:r>
            <a:r>
              <a:rPr lang="en-US" dirty="0"/>
              <a:t>(GI) bleeding is a potentially life-threatening abdominal </a:t>
            </a:r>
            <a:r>
              <a:rPr lang="en-US" dirty="0">
                <a:solidFill>
                  <a:srgbClr val="FF0000"/>
                </a:solidFill>
              </a:rPr>
              <a:t>emergency</a:t>
            </a:r>
            <a:r>
              <a:rPr lang="en-US" dirty="0"/>
              <a:t>. </a:t>
            </a:r>
          </a:p>
          <a:p>
            <a:r>
              <a:rPr lang="en-US" dirty="0">
                <a:solidFill>
                  <a:schemeClr val="tx1"/>
                </a:solidFill>
              </a:rPr>
              <a:t>Upper gastrointestinal bleeding (UGIB) is defined as bleeding derived from a source </a:t>
            </a:r>
            <a:r>
              <a:rPr lang="en-US" dirty="0">
                <a:solidFill>
                  <a:srgbClr val="FF0000"/>
                </a:solidFill>
              </a:rPr>
              <a:t>proximal to the ligament of Treitz</a:t>
            </a:r>
            <a:r>
              <a:rPr lang="en-US" dirty="0">
                <a:solidFill>
                  <a:schemeClr val="tx1"/>
                </a:solidFill>
              </a:rPr>
              <a:t>. (</a:t>
            </a:r>
            <a:r>
              <a:rPr lang="en-US" dirty="0"/>
              <a:t>Also known as a suspensory ligament of the duodenum)</a:t>
            </a:r>
          </a:p>
          <a:p>
            <a:endParaRPr lang="en-US" dirty="0">
              <a:solidFill>
                <a:schemeClr val="tx1"/>
              </a:solidFill>
            </a:endParaRPr>
          </a:p>
          <a:p>
            <a:r>
              <a:rPr lang="en-US" dirty="0"/>
              <a:t>The GI or digestive tract extends from the mouth to the anus.</a:t>
            </a:r>
          </a:p>
          <a:p>
            <a:r>
              <a:rPr lang="en-US" dirty="0"/>
              <a:t>GI tract is conventionally divided into upper (mouth to ileum) and lower (cecum to anus)</a:t>
            </a:r>
          </a:p>
          <a:p>
            <a:endParaRPr lang="en-GB" dirty="0"/>
          </a:p>
        </p:txBody>
      </p:sp>
    </p:spTree>
    <p:extLst>
      <p:ext uri="{BB962C8B-B14F-4D97-AF65-F5344CB8AC3E}">
        <p14:creationId xmlns:p14="http://schemas.microsoft.com/office/powerpoint/2010/main" val="218056704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GB" dirty="0"/>
              <a:t>INTRODUCTION </a:t>
            </a:r>
            <a:r>
              <a:rPr lang="en-GB" dirty="0" err="1"/>
              <a:t>cont</a:t>
            </a:r>
            <a:endParaRPr lang="en-GB" dirty="0"/>
          </a:p>
        </p:txBody>
      </p:sp>
      <p:sp>
        <p:nvSpPr>
          <p:cNvPr id="3" name="Content Placeholder 2"/>
          <p:cNvSpPr>
            <a:spLocks noGrp="1"/>
          </p:cNvSpPr>
          <p:nvPr>
            <p:ph idx="1"/>
          </p:nvPr>
        </p:nvSpPr>
        <p:spPr/>
        <p:txBody>
          <a:bodyPr/>
          <a:lstStyle/>
          <a:p>
            <a:pPr>
              <a:buNone/>
            </a:pPr>
            <a:endParaRPr lang="en-US" dirty="0"/>
          </a:p>
          <a:p>
            <a:r>
              <a:rPr lang="en-US" dirty="0"/>
              <a:t>From the point of view of bleeding, the demarcation between upper and lower GIT is the </a:t>
            </a:r>
            <a:r>
              <a:rPr lang="en-US" b="1" dirty="0" err="1">
                <a:solidFill>
                  <a:srgbClr val="FF0000"/>
                </a:solidFill>
              </a:rPr>
              <a:t>duodenajejunal</a:t>
            </a:r>
            <a:r>
              <a:rPr lang="en-US" b="1" dirty="0"/>
              <a:t> </a:t>
            </a:r>
            <a:r>
              <a:rPr lang="en-US" b="1" dirty="0">
                <a:solidFill>
                  <a:srgbClr val="FF0000"/>
                </a:solidFill>
              </a:rPr>
              <a:t>junction</a:t>
            </a:r>
            <a:r>
              <a:rPr lang="en-US" dirty="0"/>
              <a:t>; bleeding above the </a:t>
            </a:r>
            <a:r>
              <a:rPr lang="en-US" dirty="0" err="1"/>
              <a:t>duodenaojejunal</a:t>
            </a:r>
            <a:r>
              <a:rPr lang="en-US" dirty="0"/>
              <a:t> junction is called upper GI bleeding and below the junction is called lower GI bleeding.</a:t>
            </a:r>
          </a:p>
          <a:p>
            <a:pPr>
              <a:buNone/>
            </a:pPr>
            <a:endParaRPr lang="en-US" dirty="0"/>
          </a:p>
          <a:p>
            <a:r>
              <a:rPr lang="en-US" b="1" dirty="0"/>
              <a:t>In endoscopy</a:t>
            </a:r>
            <a:r>
              <a:rPr lang="en-US" dirty="0"/>
              <a:t>, the upper GIT includes; esophagus, stomach and duodenum (</a:t>
            </a:r>
            <a:r>
              <a:rPr lang="en-US" b="1" dirty="0"/>
              <a:t>esophagogastroduodenoscopy OGD</a:t>
            </a:r>
            <a:r>
              <a:rPr lang="en-US" dirty="0"/>
              <a:t> or upper GI endoscopy) and the lower includes; anus, rectum, colon, cecum (</a:t>
            </a:r>
            <a:r>
              <a:rPr lang="en-US" b="1" dirty="0" err="1"/>
              <a:t>anoproctosigmoid</a:t>
            </a:r>
            <a:r>
              <a:rPr lang="en-US" b="1" dirty="0"/>
              <a:t> colonoscopy </a:t>
            </a:r>
            <a:r>
              <a:rPr lang="en-US" dirty="0"/>
              <a:t>or lower GI endoscopy)</a:t>
            </a:r>
          </a:p>
          <a:p>
            <a:endParaRPr lang="en-GB" dirty="0"/>
          </a:p>
        </p:txBody>
      </p:sp>
    </p:spTree>
    <p:extLst>
      <p:ext uri="{BB962C8B-B14F-4D97-AF65-F5344CB8AC3E}">
        <p14:creationId xmlns:p14="http://schemas.microsoft.com/office/powerpoint/2010/main" val="311380598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Epidemiology</a:t>
            </a:r>
          </a:p>
        </p:txBody>
      </p:sp>
      <p:sp>
        <p:nvSpPr>
          <p:cNvPr id="3" name="Content Placeholder 2"/>
          <p:cNvSpPr>
            <a:spLocks noGrp="1"/>
          </p:cNvSpPr>
          <p:nvPr>
            <p:ph idx="1"/>
          </p:nvPr>
        </p:nvSpPr>
        <p:spPr/>
        <p:txBody>
          <a:bodyPr/>
          <a:lstStyle/>
          <a:p>
            <a:r>
              <a:rPr lang="en-GB" dirty="0"/>
              <a:t>Upper GI bleed remains a major medical problem. </a:t>
            </a:r>
          </a:p>
          <a:p>
            <a:r>
              <a:rPr lang="en-GB" b="1" dirty="0"/>
              <a:t>About </a:t>
            </a:r>
            <a:r>
              <a:rPr lang="en-GB" b="1" dirty="0">
                <a:solidFill>
                  <a:srgbClr val="FF0000"/>
                </a:solidFill>
              </a:rPr>
              <a:t>75%</a:t>
            </a:r>
            <a:r>
              <a:rPr lang="en-GB" dirty="0">
                <a:solidFill>
                  <a:srgbClr val="FF0000"/>
                </a:solidFill>
              </a:rPr>
              <a:t> </a:t>
            </a:r>
            <a:r>
              <a:rPr lang="en-GB" dirty="0"/>
              <a:t>of patient presenting to the emergency room with GI bleeding have an </a:t>
            </a:r>
            <a:r>
              <a:rPr lang="en-GB" b="1" dirty="0"/>
              <a:t>upper source</a:t>
            </a:r>
            <a:r>
              <a:rPr lang="en-GB" dirty="0"/>
              <a:t>. </a:t>
            </a:r>
          </a:p>
          <a:p>
            <a:r>
              <a:rPr lang="en-GB" dirty="0"/>
              <a:t>In-hospital mortality of 5% can be expected. </a:t>
            </a:r>
          </a:p>
          <a:p>
            <a:r>
              <a:rPr lang="en-GB" dirty="0"/>
              <a:t>The </a:t>
            </a:r>
            <a:r>
              <a:rPr lang="en-GB" b="1" dirty="0"/>
              <a:t>most common </a:t>
            </a:r>
            <a:r>
              <a:rPr lang="en-GB" dirty="0"/>
              <a:t>cause are </a:t>
            </a:r>
            <a:r>
              <a:rPr lang="en-GB" b="1" dirty="0">
                <a:solidFill>
                  <a:srgbClr val="FF0000"/>
                </a:solidFill>
              </a:rPr>
              <a:t>peptic ulcer &amp; oesophageal varices</a:t>
            </a:r>
            <a:r>
              <a:rPr lang="en-GB" dirty="0"/>
              <a:t>.</a:t>
            </a:r>
          </a:p>
        </p:txBody>
      </p:sp>
    </p:spTree>
    <p:extLst>
      <p:ext uri="{BB962C8B-B14F-4D97-AF65-F5344CB8AC3E}">
        <p14:creationId xmlns:p14="http://schemas.microsoft.com/office/powerpoint/2010/main" val="303254339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CAUSES OF UPPER GI BLEEDING</a:t>
            </a:r>
          </a:p>
        </p:txBody>
      </p:sp>
      <p:pic>
        <p:nvPicPr>
          <p:cNvPr id="4" name="Content Placeholder 3" descr="Causes-of-upper-GI-bleeding.jpg"/>
          <p:cNvPicPr>
            <a:picLocks noGrp="1" noChangeAspect="1"/>
          </p:cNvPicPr>
          <p:nvPr>
            <p:ph idx="1"/>
          </p:nvPr>
        </p:nvPicPr>
        <p:blipFill>
          <a:blip r:embed="rId2" cstate="print"/>
          <a:stretch>
            <a:fillRect/>
          </a:stretch>
        </p:blipFill>
        <p:spPr>
          <a:xfrm>
            <a:off x="2581275" y="1839119"/>
            <a:ext cx="7029450" cy="432435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48136103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42584" y="248750"/>
            <a:ext cx="10353762" cy="970450"/>
          </a:xfrm>
        </p:spPr>
        <p:txBody>
          <a:bodyPr/>
          <a:lstStyle/>
          <a:p>
            <a:r>
              <a:rPr lang="en-US" dirty="0"/>
              <a:t>Case presentation</a:t>
            </a:r>
          </a:p>
        </p:txBody>
      </p:sp>
      <p:sp>
        <p:nvSpPr>
          <p:cNvPr id="3" name="Content Placeholder 2"/>
          <p:cNvSpPr>
            <a:spLocks noGrp="1"/>
          </p:cNvSpPr>
          <p:nvPr>
            <p:ph idx="1"/>
          </p:nvPr>
        </p:nvSpPr>
        <p:spPr>
          <a:xfrm>
            <a:off x="1905000" y="1219200"/>
            <a:ext cx="8305800" cy="5334000"/>
          </a:xfrm>
        </p:spPr>
        <p:txBody>
          <a:bodyPr>
            <a:normAutofit fontScale="92500" lnSpcReduction="10000"/>
          </a:bodyPr>
          <a:lstStyle/>
          <a:p>
            <a:r>
              <a:rPr lang="en-US" dirty="0"/>
              <a:t>NAME: PROSPER WILFRED</a:t>
            </a:r>
          </a:p>
          <a:p>
            <a:r>
              <a:rPr lang="en-US" dirty="0"/>
              <a:t>AGE: 29YRS</a:t>
            </a:r>
          </a:p>
          <a:p>
            <a:r>
              <a:rPr lang="en-US" dirty="0"/>
              <a:t>SEX:M</a:t>
            </a:r>
          </a:p>
          <a:p>
            <a:r>
              <a:rPr lang="en-US" dirty="0"/>
              <a:t>ADDRESS: UYUI</a:t>
            </a:r>
          </a:p>
          <a:p>
            <a:r>
              <a:rPr lang="en-US" dirty="0"/>
              <a:t>TRIBE: NYAMWEZI</a:t>
            </a:r>
          </a:p>
          <a:p>
            <a:r>
              <a:rPr lang="en-US" dirty="0"/>
              <a:t>OCCUPATION: TAILOR</a:t>
            </a:r>
          </a:p>
          <a:p>
            <a:r>
              <a:rPr lang="en-US" dirty="0"/>
              <a:t>RELIGION: CHRISTIAN</a:t>
            </a:r>
          </a:p>
          <a:p>
            <a:r>
              <a:rPr lang="en-US" dirty="0"/>
              <a:t>EDUCATION LEVEL: STANDARD SEVEN</a:t>
            </a:r>
          </a:p>
          <a:p>
            <a:r>
              <a:rPr lang="en-US" dirty="0"/>
              <a:t>MARITAL STATUS: MARRIED</a:t>
            </a:r>
          </a:p>
          <a:p>
            <a:r>
              <a:rPr lang="en-US" dirty="0"/>
              <a:t>NEXT OF KIN: MOTHER</a:t>
            </a:r>
          </a:p>
          <a:p>
            <a:r>
              <a:rPr lang="en-US" dirty="0"/>
              <a:t>REFERRAL: SELF FROM HOME</a:t>
            </a:r>
          </a:p>
          <a:p>
            <a:r>
              <a:rPr lang="en-US" dirty="0"/>
              <a:t>DAYS IN WARD : 3DAYS</a:t>
            </a:r>
          </a:p>
          <a:p>
            <a:endParaRPr lang="en-US" dirty="0"/>
          </a:p>
          <a:p>
            <a:endParaRPr lang="en-US" dirty="0"/>
          </a:p>
        </p:txBody>
      </p:sp>
    </p:spTree>
    <p:extLst>
      <p:ext uri="{BB962C8B-B14F-4D97-AF65-F5344CB8AC3E}">
        <p14:creationId xmlns:p14="http://schemas.microsoft.com/office/powerpoint/2010/main" val="108404009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CLINICAL PRESENTATION</a:t>
            </a:r>
          </a:p>
        </p:txBody>
      </p:sp>
      <p:sp>
        <p:nvSpPr>
          <p:cNvPr id="3" name="Content Placeholder 2"/>
          <p:cNvSpPr>
            <a:spLocks noGrp="1"/>
          </p:cNvSpPr>
          <p:nvPr>
            <p:ph sz="half" idx="1"/>
          </p:nvPr>
        </p:nvSpPr>
        <p:spPr/>
        <p:txBody>
          <a:bodyPr>
            <a:normAutofit/>
          </a:bodyPr>
          <a:lstStyle/>
          <a:p>
            <a:pPr marL="36900" indent="0">
              <a:buNone/>
            </a:pPr>
            <a:r>
              <a:rPr lang="en-GB" dirty="0"/>
              <a:t>SYMPTOMS</a:t>
            </a:r>
          </a:p>
          <a:p>
            <a:r>
              <a:rPr lang="en-GB" dirty="0"/>
              <a:t>Dizziness</a:t>
            </a:r>
          </a:p>
          <a:p>
            <a:r>
              <a:rPr lang="en-GB" dirty="0"/>
              <a:t>Weakness</a:t>
            </a:r>
          </a:p>
          <a:p>
            <a:r>
              <a:rPr lang="en-GB" dirty="0"/>
              <a:t>Vomiting blood (coffee ground)</a:t>
            </a:r>
          </a:p>
          <a:p>
            <a:r>
              <a:rPr lang="en-GB" dirty="0"/>
              <a:t>Diffused abdominal pain</a:t>
            </a:r>
          </a:p>
          <a:p>
            <a:r>
              <a:rPr lang="en-GB" dirty="0"/>
              <a:t>Weight loss</a:t>
            </a:r>
          </a:p>
          <a:p>
            <a:endParaRPr lang="en-GB" dirty="0"/>
          </a:p>
        </p:txBody>
      </p:sp>
      <p:sp>
        <p:nvSpPr>
          <p:cNvPr id="4" name="Content Placeholder 3"/>
          <p:cNvSpPr>
            <a:spLocks noGrp="1"/>
          </p:cNvSpPr>
          <p:nvPr>
            <p:ph sz="half" idx="2"/>
          </p:nvPr>
        </p:nvSpPr>
        <p:spPr>
          <a:xfrm>
            <a:off x="6310759" y="1467985"/>
            <a:ext cx="5181600" cy="4351338"/>
          </a:xfrm>
        </p:spPr>
        <p:txBody>
          <a:bodyPr>
            <a:normAutofit/>
          </a:bodyPr>
          <a:lstStyle/>
          <a:p>
            <a:pPr marL="36900" indent="0">
              <a:buNone/>
            </a:pPr>
            <a:r>
              <a:rPr lang="en-GB" dirty="0"/>
              <a:t>SIGNS</a:t>
            </a:r>
          </a:p>
          <a:p>
            <a:r>
              <a:rPr lang="en-GB" dirty="0"/>
              <a:t>Syncope</a:t>
            </a:r>
          </a:p>
          <a:p>
            <a:r>
              <a:rPr lang="en-GB" dirty="0"/>
              <a:t>Hematemesis</a:t>
            </a:r>
          </a:p>
          <a:p>
            <a:r>
              <a:rPr lang="en-US" dirty="0"/>
              <a:t>Melenemesis</a:t>
            </a:r>
            <a:endParaRPr lang="en-GB" dirty="0"/>
          </a:p>
          <a:p>
            <a:r>
              <a:rPr lang="en-GB" dirty="0"/>
              <a:t>Melena</a:t>
            </a:r>
          </a:p>
          <a:p>
            <a:r>
              <a:rPr lang="en-GB" dirty="0"/>
              <a:t>Haematochezia</a:t>
            </a:r>
          </a:p>
          <a:p>
            <a:r>
              <a:rPr lang="en-GB" dirty="0"/>
              <a:t>Epigastric pain</a:t>
            </a:r>
          </a:p>
          <a:p>
            <a:r>
              <a:rPr lang="en-GB" dirty="0"/>
              <a:t>Dyspepsia</a:t>
            </a:r>
          </a:p>
        </p:txBody>
      </p:sp>
      <p:sp>
        <p:nvSpPr>
          <p:cNvPr id="5" name="TextBox 4"/>
          <p:cNvSpPr txBox="1"/>
          <p:nvPr/>
        </p:nvSpPr>
        <p:spPr>
          <a:xfrm>
            <a:off x="688992" y="5468033"/>
            <a:ext cx="10803367" cy="646331"/>
          </a:xfrm>
          <a:prstGeom prst="rect">
            <a:avLst/>
          </a:prstGeom>
          <a:noFill/>
        </p:spPr>
        <p:txBody>
          <a:bodyPr wrap="square" rtlCol="0">
            <a:spAutoFit/>
          </a:bodyPr>
          <a:lstStyle/>
          <a:p>
            <a:r>
              <a:rPr lang="en-GB" dirty="0"/>
              <a:t>NB; A person with upper gastrointestinal bleeding may also present with complications of anaemia, including chest pain, fatigue and shortness of breath.</a:t>
            </a:r>
          </a:p>
        </p:txBody>
      </p:sp>
    </p:spTree>
    <p:extLst>
      <p:ext uri="{BB962C8B-B14F-4D97-AF65-F5344CB8AC3E}">
        <p14:creationId xmlns:p14="http://schemas.microsoft.com/office/powerpoint/2010/main" val="400749855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err="1"/>
              <a:t>Cont</a:t>
            </a:r>
            <a:endParaRPr lang="en-GB" dirty="0"/>
          </a:p>
        </p:txBody>
      </p:sp>
      <p:sp>
        <p:nvSpPr>
          <p:cNvPr id="3" name="Content Placeholder 2"/>
          <p:cNvSpPr>
            <a:spLocks noGrp="1"/>
          </p:cNvSpPr>
          <p:nvPr>
            <p:ph idx="1"/>
          </p:nvPr>
        </p:nvSpPr>
        <p:spPr/>
        <p:txBody>
          <a:bodyPr/>
          <a:lstStyle/>
          <a:p>
            <a:pPr marL="36900" indent="0">
              <a:buNone/>
            </a:pPr>
            <a:r>
              <a:rPr lang="en-GB" dirty="0"/>
              <a:t>The physical examination performed by the physician concentrates on the following things:</a:t>
            </a:r>
          </a:p>
          <a:p>
            <a:r>
              <a:rPr lang="en-GB" b="1" dirty="0"/>
              <a:t>Vital signs</a:t>
            </a:r>
            <a:r>
              <a:rPr lang="en-GB" dirty="0"/>
              <a:t>, in order to determine the severity of bleeding and the timing of intervention</a:t>
            </a:r>
          </a:p>
          <a:p>
            <a:r>
              <a:rPr lang="en-GB" b="1" dirty="0"/>
              <a:t>Abdominal and rectal examination,</a:t>
            </a:r>
            <a:r>
              <a:rPr lang="en-GB" dirty="0"/>
              <a:t> in order to determine possible causes of haemorrhage</a:t>
            </a:r>
          </a:p>
          <a:p>
            <a:r>
              <a:rPr lang="en-GB" b="1" dirty="0"/>
              <a:t>Assessment for portal hypertension </a:t>
            </a:r>
            <a:r>
              <a:rPr lang="en-GB" dirty="0"/>
              <a:t>and </a:t>
            </a:r>
            <a:r>
              <a:rPr lang="en-GB" b="1" dirty="0"/>
              <a:t>stigmata of chronic liver disease</a:t>
            </a:r>
            <a:r>
              <a:rPr lang="en-GB" dirty="0"/>
              <a:t> in order to determine if the bleeding is from a variceal source.</a:t>
            </a:r>
          </a:p>
        </p:txBody>
      </p:sp>
    </p:spTree>
    <p:extLst>
      <p:ext uri="{BB962C8B-B14F-4D97-AF65-F5344CB8AC3E}">
        <p14:creationId xmlns:p14="http://schemas.microsoft.com/office/powerpoint/2010/main" val="69659378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C76CEB-CBF0-9F50-2CAB-126A5A199711}"/>
              </a:ext>
            </a:extLst>
          </p:cNvPr>
          <p:cNvSpPr>
            <a:spLocks noGrp="1"/>
          </p:cNvSpPr>
          <p:nvPr>
            <p:ph type="title"/>
          </p:nvPr>
        </p:nvSpPr>
        <p:spPr/>
        <p:txBody>
          <a:bodyPr/>
          <a:lstStyle/>
          <a:p>
            <a:r>
              <a:rPr lang="en-US" dirty="0"/>
              <a:t>UPPER GI BLEEDING IS CLASSIFIED INTO TWO</a:t>
            </a:r>
            <a:endParaRPr lang="en-TZ" dirty="0"/>
          </a:p>
        </p:txBody>
      </p:sp>
      <p:sp>
        <p:nvSpPr>
          <p:cNvPr id="3" name="Content Placeholder 2">
            <a:extLst>
              <a:ext uri="{FF2B5EF4-FFF2-40B4-BE49-F238E27FC236}">
                <a16:creationId xmlns:a16="http://schemas.microsoft.com/office/drawing/2014/main" id="{D0716C83-0422-E706-8AD7-D9D79EA3801B}"/>
              </a:ext>
            </a:extLst>
          </p:cNvPr>
          <p:cNvSpPr>
            <a:spLocks noGrp="1"/>
          </p:cNvSpPr>
          <p:nvPr>
            <p:ph idx="1"/>
          </p:nvPr>
        </p:nvSpPr>
        <p:spPr/>
        <p:txBody>
          <a:bodyPr/>
          <a:lstStyle/>
          <a:p>
            <a:pPr marL="514350" indent="-514350">
              <a:buFont typeface="+mj-lt"/>
              <a:buAutoNum type="alphaLcParenR"/>
            </a:pPr>
            <a:r>
              <a:rPr lang="en-US" b="1" dirty="0"/>
              <a:t>Variceal bleeding</a:t>
            </a:r>
            <a:r>
              <a:rPr lang="en-US" dirty="0"/>
              <a:t>: includes gastro-</a:t>
            </a:r>
            <a:r>
              <a:rPr lang="en-US" dirty="0" err="1"/>
              <a:t>esophagial</a:t>
            </a:r>
            <a:r>
              <a:rPr lang="en-US" dirty="0"/>
              <a:t> varices, portal hypertension </a:t>
            </a:r>
            <a:r>
              <a:rPr lang="en-US" dirty="0" err="1"/>
              <a:t>gastrophy</a:t>
            </a:r>
            <a:endParaRPr lang="en-US" dirty="0"/>
          </a:p>
          <a:p>
            <a:pPr marL="514350" indent="-514350">
              <a:buFont typeface="+mj-lt"/>
              <a:buAutoNum type="alphaLcParenR"/>
            </a:pPr>
            <a:endParaRPr lang="en-US" dirty="0"/>
          </a:p>
          <a:p>
            <a:pPr marL="514350" indent="-514350">
              <a:buFont typeface="+mj-lt"/>
              <a:buAutoNum type="alphaLcParenR"/>
            </a:pPr>
            <a:r>
              <a:rPr lang="en-US" b="1" dirty="0"/>
              <a:t>Non variceal bleeding</a:t>
            </a:r>
            <a:r>
              <a:rPr lang="en-US" dirty="0"/>
              <a:t>: includes PUD, </a:t>
            </a:r>
            <a:r>
              <a:rPr lang="en-US" dirty="0" err="1"/>
              <a:t>mallory</a:t>
            </a:r>
            <a:r>
              <a:rPr lang="en-US" dirty="0"/>
              <a:t> </a:t>
            </a:r>
            <a:r>
              <a:rPr lang="en-US" dirty="0" err="1"/>
              <a:t>weiss</a:t>
            </a:r>
            <a:r>
              <a:rPr lang="en-US" dirty="0"/>
              <a:t> tear, tumors and others</a:t>
            </a:r>
          </a:p>
          <a:p>
            <a:endParaRPr lang="en-TZ" dirty="0"/>
          </a:p>
        </p:txBody>
      </p:sp>
    </p:spTree>
    <p:extLst>
      <p:ext uri="{BB962C8B-B14F-4D97-AF65-F5344CB8AC3E}">
        <p14:creationId xmlns:p14="http://schemas.microsoft.com/office/powerpoint/2010/main" val="419980450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500062"/>
            <a:ext cx="10515600" cy="1325563"/>
          </a:xfrm>
        </p:spPr>
        <p:txBody>
          <a:bodyPr/>
          <a:lstStyle/>
          <a:p>
            <a:r>
              <a:rPr lang="en-US" dirty="0"/>
              <a:t>DIFFERENTIAL DIAGNOSIS</a:t>
            </a:r>
            <a:endParaRPr lang="en-GB" dirty="0"/>
          </a:p>
        </p:txBody>
      </p:sp>
      <p:sp>
        <p:nvSpPr>
          <p:cNvPr id="3" name="Content Placeholder 2"/>
          <p:cNvSpPr>
            <a:spLocks noGrp="1"/>
          </p:cNvSpPr>
          <p:nvPr>
            <p:ph idx="1"/>
          </p:nvPr>
        </p:nvSpPr>
        <p:spPr/>
        <p:txBody>
          <a:bodyPr>
            <a:normAutofit fontScale="92500" lnSpcReduction="20000"/>
          </a:bodyPr>
          <a:lstStyle/>
          <a:p>
            <a:pPr>
              <a:lnSpc>
                <a:spcPct val="90000"/>
              </a:lnSpc>
            </a:pPr>
            <a:r>
              <a:rPr lang="en-US" dirty="0"/>
              <a:t>Peptic Ulcer Disease (PUD)</a:t>
            </a:r>
          </a:p>
          <a:p>
            <a:pPr>
              <a:lnSpc>
                <a:spcPct val="90000"/>
              </a:lnSpc>
            </a:pPr>
            <a:r>
              <a:rPr lang="en-US" dirty="0"/>
              <a:t>Gastritis / </a:t>
            </a:r>
            <a:r>
              <a:rPr lang="en-US" dirty="0" err="1"/>
              <a:t>Duodenitis</a:t>
            </a:r>
            <a:r>
              <a:rPr lang="en-US" dirty="0"/>
              <a:t> </a:t>
            </a:r>
          </a:p>
          <a:p>
            <a:pPr marL="36900" indent="0">
              <a:lnSpc>
                <a:spcPct val="90000"/>
              </a:lnSpc>
              <a:buNone/>
            </a:pPr>
            <a:r>
              <a:rPr lang="en-US" dirty="0"/>
              <a:t>        - Subset due to NSAID use</a:t>
            </a:r>
          </a:p>
          <a:p>
            <a:pPr>
              <a:lnSpc>
                <a:spcPct val="90000"/>
              </a:lnSpc>
            </a:pPr>
            <a:r>
              <a:rPr lang="en-US" dirty="0"/>
              <a:t>Varices from portal hypertension</a:t>
            </a:r>
          </a:p>
          <a:p>
            <a:pPr>
              <a:lnSpc>
                <a:spcPct val="90000"/>
              </a:lnSpc>
            </a:pPr>
            <a:r>
              <a:rPr lang="en-US" dirty="0"/>
              <a:t>Mallory-Weiss tears at GE junction</a:t>
            </a:r>
          </a:p>
          <a:p>
            <a:pPr>
              <a:lnSpc>
                <a:spcPct val="90000"/>
              </a:lnSpc>
            </a:pPr>
            <a:r>
              <a:rPr lang="en-US" dirty="0"/>
              <a:t>Esophagitis</a:t>
            </a:r>
          </a:p>
          <a:p>
            <a:pPr>
              <a:lnSpc>
                <a:spcPct val="90000"/>
              </a:lnSpc>
            </a:pPr>
            <a:r>
              <a:rPr lang="en-US" dirty="0"/>
              <a:t>Malignancy </a:t>
            </a:r>
          </a:p>
          <a:p>
            <a:pPr>
              <a:lnSpc>
                <a:spcPct val="90000"/>
              </a:lnSpc>
            </a:pPr>
            <a:r>
              <a:rPr lang="en-US" dirty="0" err="1"/>
              <a:t>Dieulafoy’s</a:t>
            </a:r>
            <a:r>
              <a:rPr lang="en-US" dirty="0"/>
              <a:t> lesion </a:t>
            </a:r>
          </a:p>
          <a:p>
            <a:pPr>
              <a:lnSpc>
                <a:spcPct val="90000"/>
              </a:lnSpc>
            </a:pPr>
            <a:r>
              <a:rPr lang="en-US" dirty="0"/>
              <a:t>Nasopharyngeal bleed – swallowed blood</a:t>
            </a:r>
          </a:p>
          <a:p>
            <a:pPr>
              <a:lnSpc>
                <a:spcPct val="90000"/>
              </a:lnSpc>
            </a:pPr>
            <a:r>
              <a:rPr lang="en-US" dirty="0"/>
              <a:t>Other- </a:t>
            </a:r>
            <a:r>
              <a:rPr lang="en-US" dirty="0" err="1"/>
              <a:t>Aortoenteric</a:t>
            </a:r>
            <a:r>
              <a:rPr lang="en-US" dirty="0"/>
              <a:t> fistula, </a:t>
            </a:r>
            <a:r>
              <a:rPr lang="en-US" dirty="0" err="1"/>
              <a:t>angiodysplasia</a:t>
            </a:r>
            <a:r>
              <a:rPr lang="en-US" dirty="0"/>
              <a:t>, Crohn’s, </a:t>
            </a:r>
            <a:r>
              <a:rPr lang="en-US" dirty="0" err="1"/>
              <a:t>hemobilia</a:t>
            </a:r>
            <a:r>
              <a:rPr lang="en-US" dirty="0"/>
              <a:t>, </a:t>
            </a:r>
            <a:r>
              <a:rPr lang="en-US" dirty="0" err="1"/>
              <a:t>hemosuccus</a:t>
            </a:r>
            <a:r>
              <a:rPr lang="en-US" dirty="0"/>
              <a:t> </a:t>
            </a:r>
            <a:r>
              <a:rPr lang="en-US" dirty="0" err="1"/>
              <a:t>pancreaticus</a:t>
            </a:r>
            <a:endParaRPr lang="en-US" dirty="0"/>
          </a:p>
          <a:p>
            <a:endParaRPr lang="en-GB" dirty="0"/>
          </a:p>
        </p:txBody>
      </p:sp>
    </p:spTree>
    <p:extLst>
      <p:ext uri="{BB962C8B-B14F-4D97-AF65-F5344CB8AC3E}">
        <p14:creationId xmlns:p14="http://schemas.microsoft.com/office/powerpoint/2010/main" val="350515102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1.  Variceal bleeding</a:t>
            </a:r>
            <a:endParaRPr lang="en-US" dirty="0"/>
          </a:p>
        </p:txBody>
      </p:sp>
      <p:sp>
        <p:nvSpPr>
          <p:cNvPr id="3" name="Content Placeholder 2"/>
          <p:cNvSpPr>
            <a:spLocks noGrp="1"/>
          </p:cNvSpPr>
          <p:nvPr>
            <p:ph idx="1"/>
          </p:nvPr>
        </p:nvSpPr>
        <p:spPr/>
        <p:txBody>
          <a:bodyPr/>
          <a:lstStyle/>
          <a:p>
            <a:r>
              <a:rPr lang="en-US" dirty="0"/>
              <a:t>Causes of esophageal </a:t>
            </a:r>
            <a:r>
              <a:rPr lang="en-US" dirty="0" err="1"/>
              <a:t>varieces</a:t>
            </a:r>
            <a:r>
              <a:rPr lang="en-US" dirty="0"/>
              <a:t> (RISK FACTORS)</a:t>
            </a:r>
          </a:p>
          <a:p>
            <a:r>
              <a:rPr lang="en-US" dirty="0"/>
              <a:t>Diagnosis</a:t>
            </a:r>
          </a:p>
          <a:p>
            <a:r>
              <a:rPr lang="en-US" dirty="0"/>
              <a:t>management</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05000" y="228600"/>
            <a:ext cx="8458200" cy="1143000"/>
          </a:xfrm>
        </p:spPr>
        <p:txBody>
          <a:bodyPr/>
          <a:lstStyle/>
          <a:p>
            <a:r>
              <a:rPr lang="en-US" dirty="0"/>
              <a:t>GASTRO-ESOPHAGIAL VARICES</a:t>
            </a:r>
          </a:p>
        </p:txBody>
      </p:sp>
      <p:sp>
        <p:nvSpPr>
          <p:cNvPr id="3" name="Content Placeholder 2"/>
          <p:cNvSpPr>
            <a:spLocks noGrp="1"/>
          </p:cNvSpPr>
          <p:nvPr>
            <p:ph idx="1"/>
          </p:nvPr>
        </p:nvSpPr>
        <p:spPr>
          <a:xfrm>
            <a:off x="1981200" y="1447800"/>
            <a:ext cx="8229600" cy="5029200"/>
          </a:xfrm>
        </p:spPr>
        <p:txBody>
          <a:bodyPr>
            <a:normAutofit/>
          </a:bodyPr>
          <a:lstStyle/>
          <a:p>
            <a:r>
              <a:rPr lang="en-US" dirty="0"/>
              <a:t>These are </a:t>
            </a:r>
            <a:r>
              <a:rPr lang="en-US" b="1" dirty="0"/>
              <a:t>dilated </a:t>
            </a:r>
            <a:r>
              <a:rPr lang="en-US" b="1" dirty="0" err="1"/>
              <a:t>submucosal</a:t>
            </a:r>
            <a:r>
              <a:rPr lang="en-US" b="1" dirty="0"/>
              <a:t> veins </a:t>
            </a:r>
            <a:r>
              <a:rPr lang="en-US" dirty="0"/>
              <a:t>dictated at the lower third of the esophagus and the proximal stomach.</a:t>
            </a:r>
          </a:p>
          <a:p>
            <a:r>
              <a:rPr lang="en-US" dirty="0"/>
              <a:t>These </a:t>
            </a:r>
            <a:r>
              <a:rPr lang="en-US" dirty="0" err="1"/>
              <a:t>varices</a:t>
            </a:r>
            <a:r>
              <a:rPr lang="en-US" dirty="0"/>
              <a:t> are the </a:t>
            </a:r>
            <a:r>
              <a:rPr lang="en-US" b="1" dirty="0" err="1"/>
              <a:t>portosystemic</a:t>
            </a:r>
            <a:r>
              <a:rPr lang="en-US" b="1" dirty="0"/>
              <a:t> collaterals </a:t>
            </a:r>
            <a:r>
              <a:rPr lang="en-US" dirty="0"/>
              <a:t>that form after pre existing </a:t>
            </a:r>
            <a:r>
              <a:rPr lang="en-US" b="1" dirty="0"/>
              <a:t>vascular channels dilated by portal hypertension.</a:t>
            </a:r>
          </a:p>
          <a:p>
            <a:r>
              <a:rPr lang="en-US" dirty="0"/>
              <a:t>The </a:t>
            </a:r>
            <a:r>
              <a:rPr lang="en-US" b="1" dirty="0"/>
              <a:t>lower third of the esophagus </a:t>
            </a:r>
            <a:r>
              <a:rPr lang="en-US" dirty="0">
                <a:solidFill>
                  <a:srgbClr val="FF0000"/>
                </a:solidFill>
              </a:rPr>
              <a:t>drains</a:t>
            </a:r>
            <a:r>
              <a:rPr lang="en-US" dirty="0"/>
              <a:t> t</a:t>
            </a:r>
            <a:r>
              <a:rPr lang="en-US" b="1" dirty="0">
                <a:solidFill>
                  <a:srgbClr val="FF0000"/>
                </a:solidFill>
              </a:rPr>
              <a:t>o the superficial collateral veins of the esophagus </a:t>
            </a:r>
            <a:r>
              <a:rPr lang="en-US" dirty="0"/>
              <a:t>and to the </a:t>
            </a:r>
            <a:r>
              <a:rPr lang="en-US" b="1" dirty="0">
                <a:solidFill>
                  <a:srgbClr val="FF0000"/>
                </a:solidFill>
              </a:rPr>
              <a:t>left gastric vein</a:t>
            </a:r>
            <a:r>
              <a:rPr lang="en-US" dirty="0"/>
              <a:t>[ coronary vein] </a:t>
            </a:r>
            <a:r>
              <a:rPr lang="en-US" b="1" dirty="0"/>
              <a:t>then directly to the portal vein.</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981200" y="685801"/>
            <a:ext cx="8229600" cy="5440363"/>
          </a:xfrm>
        </p:spPr>
        <p:txBody>
          <a:bodyPr/>
          <a:lstStyle/>
          <a:p>
            <a:r>
              <a:rPr lang="en-US" dirty="0"/>
              <a:t>It is highly associated with portal hypertension </a:t>
            </a:r>
          </a:p>
          <a:p>
            <a:pPr>
              <a:buNone/>
            </a:pPr>
            <a:endParaRPr lang="en-US" dirty="0"/>
          </a:p>
          <a:p>
            <a:pPr>
              <a:buNone/>
            </a:pPr>
            <a:r>
              <a:rPr lang="en-US" b="1" dirty="0"/>
              <a:t>RISK FACTORS</a:t>
            </a:r>
          </a:p>
          <a:p>
            <a:pPr>
              <a:buFont typeface="Courier New" pitchFamily="49" charset="0"/>
              <a:buChar char="o"/>
            </a:pPr>
            <a:r>
              <a:rPr lang="en-US" dirty="0"/>
              <a:t>Alcohol abuse</a:t>
            </a:r>
          </a:p>
          <a:p>
            <a:pPr>
              <a:buFont typeface="Courier New" pitchFamily="49" charset="0"/>
              <a:buChar char="o"/>
            </a:pPr>
            <a:r>
              <a:rPr lang="en-US" dirty="0"/>
              <a:t>Liver disease</a:t>
            </a:r>
          </a:p>
          <a:p>
            <a:pPr>
              <a:buFont typeface="Courier New" pitchFamily="49" charset="0"/>
              <a:buChar char="o"/>
            </a:pPr>
            <a:r>
              <a:rPr lang="en-US" dirty="0"/>
              <a:t>Portal vein thrombosis</a:t>
            </a:r>
          </a:p>
          <a:p>
            <a:pPr>
              <a:buFont typeface="Courier New" pitchFamily="49" charset="0"/>
              <a:buChar char="o"/>
            </a:pPr>
            <a:r>
              <a:rPr lang="en-US" dirty="0"/>
              <a:t>Liver cirrhosis</a:t>
            </a:r>
          </a:p>
          <a:p>
            <a:pPr>
              <a:buNone/>
            </a:pPr>
            <a:endParaRPr lang="en-US" dirty="0"/>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828800" y="838201"/>
            <a:ext cx="8229600" cy="4525963"/>
          </a:xfrm>
        </p:spPr>
        <p:txBody>
          <a:bodyPr>
            <a:normAutofit/>
          </a:bodyPr>
          <a:lstStyle/>
          <a:p>
            <a:pPr>
              <a:buNone/>
            </a:pPr>
            <a:r>
              <a:rPr lang="en-US" b="1" dirty="0"/>
              <a:t>Clinical features</a:t>
            </a:r>
          </a:p>
          <a:p>
            <a:pPr>
              <a:buFont typeface="Wingdings" pitchFamily="2" charset="2"/>
              <a:buChar char="§"/>
            </a:pPr>
            <a:r>
              <a:rPr lang="en-US" dirty="0"/>
              <a:t>Bleeding varices present with</a:t>
            </a:r>
          </a:p>
          <a:p>
            <a:pPr marL="571500" indent="-571500">
              <a:buFont typeface="+mj-lt"/>
              <a:buAutoNum type="romanLcPeriod"/>
            </a:pPr>
            <a:r>
              <a:rPr lang="en-US" dirty="0" err="1"/>
              <a:t>Hematemesis</a:t>
            </a:r>
            <a:r>
              <a:rPr lang="en-US" dirty="0"/>
              <a:t> : acute onset and large volume</a:t>
            </a:r>
          </a:p>
          <a:p>
            <a:pPr marL="571500" indent="-571500">
              <a:buFont typeface="+mj-lt"/>
              <a:buAutoNum type="romanLcPeriod"/>
            </a:pPr>
            <a:r>
              <a:rPr lang="en-US" dirty="0" err="1"/>
              <a:t>Melena</a:t>
            </a:r>
            <a:r>
              <a:rPr lang="en-US" dirty="0"/>
              <a:t> </a:t>
            </a:r>
          </a:p>
          <a:p>
            <a:pPr marL="571500" indent="-571500">
              <a:buFont typeface="+mj-lt"/>
              <a:buAutoNum type="romanLcPeriod"/>
            </a:pPr>
            <a:r>
              <a:rPr lang="en-US" dirty="0"/>
              <a:t>Syncope</a:t>
            </a:r>
          </a:p>
          <a:p>
            <a:pPr marL="571500" indent="-571500">
              <a:buFont typeface="+mj-lt"/>
              <a:buAutoNum type="romanLcPeriod"/>
            </a:pPr>
            <a:r>
              <a:rPr lang="en-US" dirty="0"/>
              <a:t>Liver symptoms: </a:t>
            </a:r>
            <a:r>
              <a:rPr lang="en-US" dirty="0" err="1"/>
              <a:t>jaundice,ascites,splenomegally,spider</a:t>
            </a:r>
            <a:r>
              <a:rPr lang="en-US" dirty="0"/>
              <a:t> </a:t>
            </a:r>
            <a:r>
              <a:rPr lang="en-US" dirty="0" err="1"/>
              <a:t>angiomastes</a:t>
            </a:r>
            <a:endParaRPr lang="en-US" dirty="0"/>
          </a:p>
          <a:p>
            <a:pPr marL="0" indent="0">
              <a:buNone/>
            </a:pPr>
            <a:r>
              <a:rPr lang="en-US" dirty="0"/>
              <a:t>WHILE: Non bleeding varices are asymptomatic in most cases</a:t>
            </a:r>
          </a:p>
          <a:p>
            <a:pPr marL="571500" indent="-571500">
              <a:buFont typeface="+mj-lt"/>
              <a:buAutoNum type="romanLcPeriod"/>
            </a:pPr>
            <a:endParaRPr lang="en-US" dirty="0"/>
          </a:p>
          <a:p>
            <a:pPr>
              <a:buFont typeface="Wingdings" pitchFamily="2" charset="2"/>
              <a:buChar char="§"/>
            </a:pPr>
            <a:endParaRPr lang="en-US" dirty="0"/>
          </a:p>
          <a:p>
            <a:endParaRPr lang="en-US" dirty="0"/>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a:t>Diagnosis</a:t>
            </a:r>
          </a:p>
        </p:txBody>
      </p:sp>
      <p:sp>
        <p:nvSpPr>
          <p:cNvPr id="3" name="Content Placeholder 2"/>
          <p:cNvSpPr>
            <a:spLocks noGrp="1"/>
          </p:cNvSpPr>
          <p:nvPr>
            <p:ph idx="1"/>
          </p:nvPr>
        </p:nvSpPr>
        <p:spPr/>
        <p:txBody>
          <a:bodyPr/>
          <a:lstStyle/>
          <a:p>
            <a:r>
              <a:rPr lang="en-US" dirty="0"/>
              <a:t>The gold </a:t>
            </a:r>
            <a:r>
              <a:rPr lang="en-US" dirty="0" err="1"/>
              <a:t>stardand</a:t>
            </a:r>
            <a:r>
              <a:rPr lang="en-US" dirty="0"/>
              <a:t> is by </a:t>
            </a:r>
            <a:r>
              <a:rPr lang="en-US" b="1" dirty="0" err="1"/>
              <a:t>esophagogastroduodenoscopy</a:t>
            </a:r>
            <a:r>
              <a:rPr lang="en-US" dirty="0"/>
              <a:t> ( OGD)</a:t>
            </a:r>
          </a:p>
          <a:p>
            <a:pPr>
              <a:buNone/>
            </a:pPr>
            <a:r>
              <a:rPr lang="en-US" dirty="0"/>
              <a:t>  whereby it may reveal </a:t>
            </a:r>
          </a:p>
          <a:p>
            <a:pPr marL="514350" indent="-514350">
              <a:buFont typeface="+mj-lt"/>
              <a:buAutoNum type="alphaLcPeriod"/>
            </a:pPr>
            <a:r>
              <a:rPr lang="en-US" dirty="0"/>
              <a:t>A bleeding </a:t>
            </a:r>
            <a:r>
              <a:rPr lang="en-US" dirty="0" err="1"/>
              <a:t>varices</a:t>
            </a:r>
            <a:endParaRPr lang="en-US" dirty="0"/>
          </a:p>
          <a:p>
            <a:pPr marL="514350" indent="-514350">
              <a:buFont typeface="+mj-lt"/>
              <a:buAutoNum type="alphaLcPeriod"/>
            </a:pPr>
            <a:r>
              <a:rPr lang="en-US" dirty="0"/>
              <a:t>Presence of red-wale sign</a:t>
            </a:r>
          </a:p>
          <a:p>
            <a:pPr marL="514350" indent="-514350">
              <a:buFont typeface="+mj-lt"/>
              <a:buAutoNum type="alphaLcPeriod"/>
            </a:pPr>
            <a:r>
              <a:rPr lang="en-US" dirty="0"/>
              <a:t>Presence of white nipple sign</a:t>
            </a:r>
          </a:p>
          <a:p>
            <a:pPr marL="514350" indent="-514350">
              <a:buNone/>
            </a:pPr>
            <a:r>
              <a:rPr lang="en-US" dirty="0"/>
              <a:t>These signs tend to show a </a:t>
            </a:r>
            <a:r>
              <a:rPr lang="en-US" dirty="0" err="1"/>
              <a:t>varice</a:t>
            </a:r>
            <a:r>
              <a:rPr lang="en-US" dirty="0"/>
              <a:t> which has bled recently or is </a:t>
            </a:r>
            <a:r>
              <a:rPr lang="en-US" dirty="0" err="1"/>
              <a:t>goig</a:t>
            </a:r>
            <a:r>
              <a:rPr lang="en-US" dirty="0"/>
              <a:t> to bleed.</a:t>
            </a: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Grades of esophageal </a:t>
            </a:r>
            <a:r>
              <a:rPr lang="en-US" b="1" dirty="0" err="1"/>
              <a:t>varices</a:t>
            </a:r>
            <a:endParaRPr lang="en-US" b="1" dirty="0"/>
          </a:p>
        </p:txBody>
      </p:sp>
      <p:sp>
        <p:nvSpPr>
          <p:cNvPr id="3" name="Content Placeholder 2"/>
          <p:cNvSpPr>
            <a:spLocks noGrp="1"/>
          </p:cNvSpPr>
          <p:nvPr>
            <p:ph idx="1"/>
          </p:nvPr>
        </p:nvSpPr>
        <p:spPr>
          <a:xfrm>
            <a:off x="1981200" y="1219200"/>
            <a:ext cx="8229600" cy="5334000"/>
          </a:xfrm>
        </p:spPr>
        <p:txBody>
          <a:bodyPr/>
          <a:lstStyle/>
          <a:p>
            <a:r>
              <a:rPr lang="en-US" b="1" dirty="0"/>
              <a:t>Grade 1</a:t>
            </a:r>
          </a:p>
          <a:p>
            <a:pPr>
              <a:buNone/>
            </a:pPr>
            <a:r>
              <a:rPr lang="en-US" dirty="0"/>
              <a:t>Dilated veins are visible but no </a:t>
            </a:r>
            <a:r>
              <a:rPr lang="en-US" dirty="0" err="1"/>
              <a:t>protusion</a:t>
            </a:r>
            <a:r>
              <a:rPr lang="en-US" dirty="0"/>
              <a:t> into the lumen</a:t>
            </a:r>
          </a:p>
          <a:p>
            <a:pPr>
              <a:buNone/>
            </a:pPr>
            <a:r>
              <a:rPr lang="en-US" b="1" dirty="0"/>
              <a:t>Grade 2</a:t>
            </a:r>
          </a:p>
          <a:p>
            <a:pPr>
              <a:buNone/>
            </a:pPr>
            <a:r>
              <a:rPr lang="en-US" dirty="0"/>
              <a:t>Dilated veins </a:t>
            </a:r>
            <a:r>
              <a:rPr lang="en-US" dirty="0" err="1"/>
              <a:t>protuded</a:t>
            </a:r>
            <a:r>
              <a:rPr lang="en-US" dirty="0"/>
              <a:t> to the lumen</a:t>
            </a:r>
          </a:p>
          <a:p>
            <a:pPr>
              <a:buNone/>
            </a:pPr>
            <a:r>
              <a:rPr lang="en-US" b="1" dirty="0"/>
              <a:t>Grade 3</a:t>
            </a:r>
          </a:p>
          <a:p>
            <a:pPr>
              <a:buNone/>
            </a:pPr>
            <a:r>
              <a:rPr lang="en-US" dirty="0"/>
              <a:t>Normal mucosa seen in between </a:t>
            </a:r>
            <a:r>
              <a:rPr lang="en-US" dirty="0" err="1"/>
              <a:t>th</a:t>
            </a:r>
            <a:r>
              <a:rPr lang="en-US" dirty="0"/>
              <a:t> dilated veins</a:t>
            </a:r>
          </a:p>
          <a:p>
            <a:pPr>
              <a:buNone/>
            </a:pPr>
            <a:r>
              <a:rPr lang="en-US" b="1" dirty="0"/>
              <a:t>Grade 4</a:t>
            </a:r>
          </a:p>
          <a:p>
            <a:pPr>
              <a:buNone/>
            </a:pPr>
            <a:r>
              <a:rPr lang="en-US" dirty="0"/>
              <a:t>No mucosa seen</a:t>
            </a:r>
          </a:p>
          <a:p>
            <a:pPr>
              <a:buNone/>
            </a:pPr>
            <a:endParaRPr lang="en-US" dirty="0"/>
          </a:p>
          <a:p>
            <a:endParaRPr lang="en-US"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828800" y="533400"/>
            <a:ext cx="8458200" cy="6172200"/>
          </a:xfrm>
        </p:spPr>
        <p:txBody>
          <a:bodyPr>
            <a:normAutofit/>
          </a:bodyPr>
          <a:lstStyle/>
          <a:p>
            <a:pPr>
              <a:buNone/>
            </a:pPr>
            <a:r>
              <a:rPr lang="en-US" dirty="0"/>
              <a:t>C/C:</a:t>
            </a:r>
          </a:p>
          <a:p>
            <a:pPr>
              <a:buNone/>
            </a:pPr>
            <a:r>
              <a:rPr lang="en-US" dirty="0"/>
              <a:t>		ABDOMINAL PAIN 3/7</a:t>
            </a:r>
          </a:p>
          <a:p>
            <a:pPr>
              <a:buNone/>
            </a:pPr>
            <a:r>
              <a:rPr lang="en-US" dirty="0"/>
              <a:t>		VOMITING 1/7</a:t>
            </a:r>
          </a:p>
          <a:p>
            <a:pPr>
              <a:buNone/>
            </a:pPr>
            <a:endParaRPr lang="en-US" dirty="0"/>
          </a:p>
          <a:p>
            <a:pPr>
              <a:buNone/>
            </a:pPr>
            <a:r>
              <a:rPr lang="en-US" dirty="0"/>
              <a:t>HPI: the patient presented with abdominal pain  three days prior to admission, which was of sudden onset of abdominal pain which was sharp and burning in nature, it was located on the upper part of the abdomen, it was gradually increasing and radiating to the back. The pain had no specific periodicity although it was aggravated by hunger and it was relieved by eating food. </a:t>
            </a:r>
          </a:p>
          <a:p>
            <a:pPr>
              <a:buNone/>
            </a:pPr>
            <a:endParaRPr lang="en-US" dirty="0"/>
          </a:p>
          <a:p>
            <a:pPr>
              <a:buNone/>
            </a:pPr>
            <a:endParaRPr lang="en-US" dirty="0"/>
          </a:p>
        </p:txBody>
      </p:sp>
    </p:spTree>
    <p:extLst>
      <p:ext uri="{BB962C8B-B14F-4D97-AF65-F5344CB8AC3E}">
        <p14:creationId xmlns:p14="http://schemas.microsoft.com/office/powerpoint/2010/main" val="69153938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a:t>ENDOSCOPIC THERAPY</a:t>
            </a:r>
          </a:p>
        </p:txBody>
      </p:sp>
      <p:sp>
        <p:nvSpPr>
          <p:cNvPr id="3" name="Content Placeholder 2"/>
          <p:cNvSpPr>
            <a:spLocks noGrp="1"/>
          </p:cNvSpPr>
          <p:nvPr>
            <p:ph idx="1"/>
          </p:nvPr>
        </p:nvSpPr>
        <p:spPr/>
        <p:txBody>
          <a:bodyPr/>
          <a:lstStyle/>
          <a:p>
            <a:r>
              <a:rPr lang="en-GB" dirty="0"/>
              <a:t>Endoscopic intervention is only required in Forrest </a:t>
            </a:r>
            <a:r>
              <a:rPr lang="en-GB" dirty="0" err="1"/>
              <a:t>Ia</a:t>
            </a:r>
            <a:r>
              <a:rPr lang="en-GB" dirty="0"/>
              <a:t>,  </a:t>
            </a:r>
            <a:r>
              <a:rPr lang="en-GB" dirty="0" err="1"/>
              <a:t>Ib</a:t>
            </a:r>
            <a:r>
              <a:rPr lang="en-GB" dirty="0"/>
              <a:t>,  </a:t>
            </a:r>
            <a:r>
              <a:rPr lang="en-GB" dirty="0" err="1"/>
              <a:t>IIa</a:t>
            </a:r>
            <a:r>
              <a:rPr lang="en-GB" dirty="0"/>
              <a:t>  and probably  </a:t>
            </a:r>
            <a:r>
              <a:rPr lang="en-GB" dirty="0" err="1"/>
              <a:t>IIb</a:t>
            </a:r>
            <a:r>
              <a:rPr lang="en-GB" dirty="0"/>
              <a:t> at first to stop the active bleeding (</a:t>
            </a:r>
            <a:r>
              <a:rPr lang="en-GB" dirty="0" err="1"/>
              <a:t>Ia</a:t>
            </a:r>
            <a:r>
              <a:rPr lang="en-GB" dirty="0"/>
              <a:t>, </a:t>
            </a:r>
            <a:r>
              <a:rPr lang="en-GB" dirty="0" err="1"/>
              <a:t>Ib</a:t>
            </a:r>
            <a:r>
              <a:rPr lang="en-GB" dirty="0"/>
              <a:t>) and prevent subsequent </a:t>
            </a:r>
            <a:r>
              <a:rPr lang="en-GB" dirty="0" err="1"/>
              <a:t>rebleeding</a:t>
            </a:r>
            <a:r>
              <a:rPr lang="en-GB" dirty="0"/>
              <a:t>.</a:t>
            </a:r>
          </a:p>
          <a:p>
            <a:endParaRPr lang="en-GB" dirty="0"/>
          </a:p>
        </p:txBody>
      </p:sp>
    </p:spTree>
    <p:extLst>
      <p:ext uri="{BB962C8B-B14F-4D97-AF65-F5344CB8AC3E}">
        <p14:creationId xmlns:p14="http://schemas.microsoft.com/office/powerpoint/2010/main" val="183506871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a:t>FORREST CLASSIFICATION</a:t>
            </a:r>
          </a:p>
        </p:txBody>
      </p:sp>
      <p:pic>
        <p:nvPicPr>
          <p:cNvPr id="4" name="Content Placeholder 3" descr="Screenshot_2016-01-20-18-45-19.png"/>
          <p:cNvPicPr>
            <a:picLocks noGrp="1" noChangeAspect="1"/>
          </p:cNvPicPr>
          <p:nvPr>
            <p:ph idx="1"/>
          </p:nvPr>
        </p:nvPicPr>
        <p:blipFill rotWithShape="1">
          <a:blip r:embed="rId2" cstate="print"/>
          <a:srcRect l="-196" t="39024" r="-393" b="24558"/>
          <a:stretch/>
        </p:blipFill>
        <p:spPr>
          <a:xfrm>
            <a:off x="2232213" y="1193669"/>
            <a:ext cx="7960658" cy="5469034"/>
          </a:xfrm>
          <a:prstGeom prst="rect">
            <a:avLst/>
          </a:prstGeom>
        </p:spPr>
      </p:pic>
    </p:spTree>
    <p:extLst>
      <p:ext uri="{BB962C8B-B14F-4D97-AF65-F5344CB8AC3E}">
        <p14:creationId xmlns:p14="http://schemas.microsoft.com/office/powerpoint/2010/main" val="414975136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p:cNvPicPr>
            <a:picLocks noGrp="1" noChangeAspect="1"/>
          </p:cNvPicPr>
          <p:nvPr>
            <p:ph idx="1"/>
          </p:nvPr>
        </p:nvPicPr>
        <p:blipFill>
          <a:blip r:embed="rId2"/>
          <a:stretch>
            <a:fillRect/>
          </a:stretch>
        </p:blipFill>
        <p:spPr>
          <a:xfrm>
            <a:off x="1638739" y="170156"/>
            <a:ext cx="8968301" cy="6687844"/>
          </a:xfrm>
          <a:prstGeom prst="rect">
            <a:avLst/>
          </a:prstGeom>
          <a:ln>
            <a:noFill/>
          </a:ln>
          <a:effectLst>
            <a:softEdge rad="112500"/>
          </a:effectLst>
        </p:spPr>
      </p:pic>
    </p:spTree>
    <p:extLst>
      <p:ext uri="{BB962C8B-B14F-4D97-AF65-F5344CB8AC3E}">
        <p14:creationId xmlns:p14="http://schemas.microsoft.com/office/powerpoint/2010/main" val="24456572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marL="36900" indent="0">
              <a:buNone/>
            </a:pPr>
            <a:r>
              <a:rPr lang="en-GB" sz="4400" dirty="0"/>
              <a:t>INVESTIGATIONS</a:t>
            </a:r>
          </a:p>
        </p:txBody>
      </p:sp>
      <p:sp>
        <p:nvSpPr>
          <p:cNvPr id="3" name="Content Placeholder 2"/>
          <p:cNvSpPr>
            <a:spLocks noGrp="1"/>
          </p:cNvSpPr>
          <p:nvPr>
            <p:ph idx="1"/>
          </p:nvPr>
        </p:nvSpPr>
        <p:spPr/>
        <p:txBody>
          <a:bodyPr>
            <a:normAutofit lnSpcReduction="10000"/>
          </a:bodyPr>
          <a:lstStyle/>
          <a:p>
            <a:pPr marL="36900" indent="0">
              <a:buNone/>
            </a:pPr>
            <a:r>
              <a:rPr lang="en-GB" sz="3200" dirty="0"/>
              <a:t>Investigations</a:t>
            </a:r>
          </a:p>
          <a:p>
            <a:r>
              <a:rPr lang="en-GB" dirty="0"/>
              <a:t>CBC</a:t>
            </a:r>
          </a:p>
          <a:p>
            <a:r>
              <a:rPr lang="en-GB" dirty="0"/>
              <a:t>Electrolytes</a:t>
            </a:r>
          </a:p>
          <a:p>
            <a:r>
              <a:rPr lang="en-GB" dirty="0"/>
              <a:t>Blood group and cross matching</a:t>
            </a:r>
          </a:p>
          <a:p>
            <a:r>
              <a:rPr lang="en-GB" dirty="0"/>
              <a:t>Liver function test (those suspected of liver disease)</a:t>
            </a:r>
          </a:p>
          <a:p>
            <a:r>
              <a:rPr lang="en-GB" dirty="0"/>
              <a:t>H. Pylori testing; rapid urease test, faecal antigen test, serum antibody test</a:t>
            </a:r>
          </a:p>
          <a:p>
            <a:r>
              <a:rPr lang="en-GB" dirty="0"/>
              <a:t>Endoscopy(OGD)</a:t>
            </a:r>
          </a:p>
          <a:p>
            <a:r>
              <a:rPr lang="en-GB" dirty="0"/>
              <a:t>Chest x-ray to detect free abdominal air (perforation)</a:t>
            </a:r>
          </a:p>
        </p:txBody>
      </p:sp>
    </p:spTree>
    <p:extLst>
      <p:ext uri="{BB962C8B-B14F-4D97-AF65-F5344CB8AC3E}">
        <p14:creationId xmlns:p14="http://schemas.microsoft.com/office/powerpoint/2010/main" val="26417500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MANAGEMENT cont..</a:t>
            </a:r>
          </a:p>
        </p:txBody>
      </p:sp>
      <p:sp>
        <p:nvSpPr>
          <p:cNvPr id="3" name="Content Placeholder 2"/>
          <p:cNvSpPr>
            <a:spLocks noGrp="1"/>
          </p:cNvSpPr>
          <p:nvPr>
            <p:ph idx="1"/>
          </p:nvPr>
        </p:nvSpPr>
        <p:spPr/>
        <p:txBody>
          <a:bodyPr/>
          <a:lstStyle/>
          <a:p>
            <a:pPr marL="36900" indent="0">
              <a:buNone/>
            </a:pPr>
            <a:r>
              <a:rPr lang="en-GB" sz="3200" dirty="0"/>
              <a:t>Treatment</a:t>
            </a:r>
          </a:p>
          <a:p>
            <a:pPr>
              <a:buClr>
                <a:srgbClr val="FFFF00"/>
              </a:buClr>
            </a:pPr>
            <a:r>
              <a:rPr lang="en-US" altLang="en-US" dirty="0"/>
              <a:t>Initial management </a:t>
            </a:r>
          </a:p>
          <a:p>
            <a:pPr>
              <a:buClr>
                <a:srgbClr val="FFFF00"/>
              </a:buClr>
            </a:pPr>
            <a:r>
              <a:rPr lang="en-US" altLang="en-US" dirty="0"/>
              <a:t>Pharmacological</a:t>
            </a:r>
            <a:r>
              <a:rPr lang="en-GB" altLang="en-US" dirty="0"/>
              <a:t> therapy</a:t>
            </a:r>
            <a:endParaRPr lang="en-US" altLang="en-US" dirty="0"/>
          </a:p>
          <a:p>
            <a:pPr>
              <a:buClr>
                <a:srgbClr val="FFFF00"/>
              </a:buClr>
            </a:pPr>
            <a:r>
              <a:rPr lang="en-US" altLang="en-US" dirty="0"/>
              <a:t>Endoscopic therapy</a:t>
            </a:r>
          </a:p>
          <a:p>
            <a:pPr>
              <a:buClr>
                <a:srgbClr val="FFFF00"/>
              </a:buClr>
            </a:pPr>
            <a:r>
              <a:rPr lang="en-US" altLang="en-US" dirty="0"/>
              <a:t>Surgical therapy</a:t>
            </a:r>
            <a:endParaRPr lang="en-GB" dirty="0"/>
          </a:p>
          <a:p>
            <a:endParaRPr lang="en-GB" dirty="0"/>
          </a:p>
          <a:p>
            <a:pPr marL="36900" indent="0">
              <a:buNone/>
            </a:pPr>
            <a:endParaRPr lang="en-GB" dirty="0"/>
          </a:p>
        </p:txBody>
      </p:sp>
    </p:spTree>
    <p:extLst>
      <p:ext uri="{BB962C8B-B14F-4D97-AF65-F5344CB8AC3E}">
        <p14:creationId xmlns:p14="http://schemas.microsoft.com/office/powerpoint/2010/main" val="221216281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TREATMENT </a:t>
            </a:r>
            <a:r>
              <a:rPr lang="en-GB" dirty="0" err="1"/>
              <a:t>cont</a:t>
            </a:r>
            <a:endParaRPr lang="en-GB" dirty="0"/>
          </a:p>
        </p:txBody>
      </p:sp>
      <p:sp>
        <p:nvSpPr>
          <p:cNvPr id="3" name="Content Placeholder 2"/>
          <p:cNvSpPr>
            <a:spLocks noGrp="1"/>
          </p:cNvSpPr>
          <p:nvPr>
            <p:ph idx="1"/>
          </p:nvPr>
        </p:nvSpPr>
        <p:spPr/>
        <p:txBody>
          <a:bodyPr>
            <a:normAutofit/>
          </a:bodyPr>
          <a:lstStyle/>
          <a:p>
            <a:pPr marL="36900" indent="0">
              <a:buNone/>
            </a:pPr>
            <a:r>
              <a:rPr lang="en-GB" sz="3200" dirty="0"/>
              <a:t>Initial management</a:t>
            </a:r>
          </a:p>
          <a:p>
            <a:r>
              <a:rPr lang="en-GB" dirty="0"/>
              <a:t>Assess haemodynamic instability</a:t>
            </a:r>
          </a:p>
          <a:p>
            <a:r>
              <a:rPr lang="en-GB" dirty="0"/>
              <a:t> Resuscitation </a:t>
            </a:r>
          </a:p>
          <a:p>
            <a:r>
              <a:rPr lang="en-GB" dirty="0"/>
              <a:t> Haemogram and coagulation studies</a:t>
            </a:r>
          </a:p>
          <a:p>
            <a:r>
              <a:rPr lang="en-GB" dirty="0"/>
              <a:t> Nasogastric tube (in/out)</a:t>
            </a:r>
          </a:p>
          <a:p>
            <a:r>
              <a:rPr lang="en-GB" dirty="0"/>
              <a:t> Monitoring of vital signs and urine output</a:t>
            </a:r>
          </a:p>
          <a:p>
            <a:pPr marL="36900" indent="0">
              <a:buNone/>
            </a:pPr>
            <a:endParaRPr lang="en-GB" dirty="0"/>
          </a:p>
        </p:txBody>
      </p:sp>
    </p:spTree>
    <p:extLst>
      <p:ext uri="{BB962C8B-B14F-4D97-AF65-F5344CB8AC3E}">
        <p14:creationId xmlns:p14="http://schemas.microsoft.com/office/powerpoint/2010/main" val="230270819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400" y="0"/>
            <a:ext cx="8229600" cy="1143000"/>
          </a:xfrm>
        </p:spPr>
        <p:txBody>
          <a:bodyPr/>
          <a:lstStyle/>
          <a:p>
            <a:r>
              <a:rPr lang="en-US" b="1" dirty="0"/>
              <a:t>Management</a:t>
            </a:r>
          </a:p>
        </p:txBody>
      </p:sp>
      <p:sp>
        <p:nvSpPr>
          <p:cNvPr id="3" name="Content Placeholder 2"/>
          <p:cNvSpPr>
            <a:spLocks noGrp="1"/>
          </p:cNvSpPr>
          <p:nvPr>
            <p:ph idx="1"/>
          </p:nvPr>
        </p:nvSpPr>
        <p:spPr>
          <a:xfrm>
            <a:off x="1752600" y="1143000"/>
            <a:ext cx="8610600" cy="5486400"/>
          </a:xfrm>
        </p:spPr>
        <p:txBody>
          <a:bodyPr/>
          <a:lstStyle/>
          <a:p>
            <a:r>
              <a:rPr lang="en-US" b="1" dirty="0"/>
              <a:t>General resuscitation</a:t>
            </a:r>
          </a:p>
          <a:p>
            <a:pPr>
              <a:buNone/>
            </a:pPr>
            <a:r>
              <a:rPr lang="en-US" dirty="0" err="1"/>
              <a:t>Abc</a:t>
            </a:r>
            <a:r>
              <a:rPr lang="en-US" dirty="0"/>
              <a:t> </a:t>
            </a:r>
            <a:r>
              <a:rPr lang="en-US" dirty="0" err="1"/>
              <a:t>protocal</a:t>
            </a:r>
            <a:r>
              <a:rPr lang="en-US" dirty="0"/>
              <a:t> should be followed</a:t>
            </a:r>
          </a:p>
          <a:p>
            <a:pPr>
              <a:buNone/>
            </a:pPr>
            <a:r>
              <a:rPr lang="en-US" dirty="0"/>
              <a:t>Two large-bore </a:t>
            </a:r>
            <a:r>
              <a:rPr lang="en-US" dirty="0" err="1"/>
              <a:t>cannula</a:t>
            </a:r>
            <a:endParaRPr lang="en-US" dirty="0"/>
          </a:p>
          <a:p>
            <a:pPr>
              <a:buNone/>
            </a:pPr>
            <a:r>
              <a:rPr lang="en-US" dirty="0"/>
              <a:t>Resuscitated by blood</a:t>
            </a:r>
          </a:p>
          <a:p>
            <a:pPr>
              <a:buNone/>
            </a:pPr>
            <a:r>
              <a:rPr lang="en-US" dirty="0"/>
              <a:t>Liver function test</a:t>
            </a:r>
          </a:p>
          <a:p>
            <a:pPr>
              <a:buNone/>
            </a:pPr>
            <a:r>
              <a:rPr lang="en-US" dirty="0" err="1"/>
              <a:t>Coagulatory</a:t>
            </a:r>
            <a:r>
              <a:rPr lang="en-US" dirty="0"/>
              <a:t> profile</a:t>
            </a:r>
          </a:p>
          <a:p>
            <a:pPr>
              <a:buNone/>
            </a:pPr>
            <a:r>
              <a:rPr lang="en-US" dirty="0" err="1"/>
              <a:t>Tranexamic</a:t>
            </a:r>
            <a:r>
              <a:rPr lang="en-US" dirty="0"/>
              <a:t> acid</a:t>
            </a:r>
          </a:p>
          <a:p>
            <a:pPr>
              <a:buNone/>
            </a:pPr>
            <a:r>
              <a:rPr lang="en-US" dirty="0" err="1"/>
              <a:t>Vit</a:t>
            </a:r>
            <a:r>
              <a:rPr lang="en-US" dirty="0"/>
              <a:t> K</a:t>
            </a:r>
          </a:p>
          <a:p>
            <a:pPr>
              <a:buNone/>
            </a:pPr>
            <a:r>
              <a:rPr lang="en-US" dirty="0"/>
              <a:t>Prophylactic antibiotics</a:t>
            </a: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8ECB45-58AA-362B-4A08-C14D7AB77341}"/>
              </a:ext>
            </a:extLst>
          </p:cNvPr>
          <p:cNvSpPr>
            <a:spLocks noGrp="1"/>
          </p:cNvSpPr>
          <p:nvPr>
            <p:ph type="title"/>
          </p:nvPr>
        </p:nvSpPr>
        <p:spPr/>
        <p:txBody>
          <a:bodyPr/>
          <a:lstStyle/>
          <a:p>
            <a:r>
              <a:rPr lang="en-US" dirty="0"/>
              <a:t>STG</a:t>
            </a:r>
            <a:endParaRPr lang="en-TZ" dirty="0"/>
          </a:p>
        </p:txBody>
      </p:sp>
      <p:sp>
        <p:nvSpPr>
          <p:cNvPr id="3" name="Content Placeholder 2">
            <a:extLst>
              <a:ext uri="{FF2B5EF4-FFF2-40B4-BE49-F238E27FC236}">
                <a16:creationId xmlns:a16="http://schemas.microsoft.com/office/drawing/2014/main" id="{029E3969-F5A8-991A-5209-D90B7ECD7BC9}"/>
              </a:ext>
            </a:extLst>
          </p:cNvPr>
          <p:cNvSpPr>
            <a:spLocks noGrp="1"/>
          </p:cNvSpPr>
          <p:nvPr>
            <p:ph idx="1"/>
          </p:nvPr>
        </p:nvSpPr>
        <p:spPr>
          <a:xfrm>
            <a:off x="838200" y="1237128"/>
            <a:ext cx="10515600" cy="5015753"/>
          </a:xfrm>
        </p:spPr>
        <p:txBody>
          <a:bodyPr>
            <a:normAutofit fontScale="85000" lnSpcReduction="20000"/>
          </a:bodyPr>
          <a:lstStyle/>
          <a:p>
            <a:r>
              <a:rPr lang="en-US" b="1" dirty="0"/>
              <a:t>S:</a:t>
            </a:r>
            <a:r>
              <a:rPr lang="en-US" dirty="0"/>
              <a:t> octreotide (SC) 50–100µg 8hourly for 3days (infusion 50µg/hour for 72hours up to 5days) </a:t>
            </a:r>
          </a:p>
          <a:p>
            <a:r>
              <a:rPr lang="en-US" dirty="0"/>
              <a:t>OR </a:t>
            </a:r>
          </a:p>
          <a:p>
            <a:r>
              <a:rPr lang="en-US" b="1" dirty="0"/>
              <a:t>S</a:t>
            </a:r>
            <a:r>
              <a:rPr lang="en-US" dirty="0"/>
              <a:t>: </a:t>
            </a:r>
            <a:r>
              <a:rPr lang="en-US" dirty="0" err="1"/>
              <a:t>terlipressin</a:t>
            </a:r>
            <a:r>
              <a:rPr lang="en-US" dirty="0"/>
              <a:t>: Adult (</a:t>
            </a:r>
            <a:r>
              <a:rPr lang="en-US" b="1" dirty="0"/>
              <a:t>body weight up to 50 kg</a:t>
            </a:r>
            <a:r>
              <a:rPr lang="en-US" dirty="0"/>
              <a:t>): Initially 2 mg every 4 hours until bleeding controlled, then reduced to </a:t>
            </a:r>
            <a:r>
              <a:rPr lang="en-US" b="1" dirty="0"/>
              <a:t>1 mg every 4 hours </a:t>
            </a:r>
            <a:r>
              <a:rPr lang="en-US" dirty="0"/>
              <a:t>if required, maximum duration 48 hours. Adult (</a:t>
            </a:r>
            <a:r>
              <a:rPr lang="en-US" b="1" dirty="0"/>
              <a:t>body weight 50 kg and above</a:t>
            </a:r>
            <a:r>
              <a:rPr lang="en-US" dirty="0"/>
              <a:t>): Initially </a:t>
            </a:r>
            <a:r>
              <a:rPr lang="en-US" b="1" dirty="0"/>
              <a:t>2 mg every 4 hours </a:t>
            </a:r>
            <a:r>
              <a:rPr lang="en-US" dirty="0"/>
              <a:t>until bleeding controlled, reduced if not tolerated to 1 mg every 4 hours, maximum duration 48 hours </a:t>
            </a:r>
          </a:p>
          <a:p>
            <a:r>
              <a:rPr lang="en-US" dirty="0"/>
              <a:t>AND </a:t>
            </a:r>
          </a:p>
          <a:p>
            <a:r>
              <a:rPr lang="en-US" dirty="0"/>
              <a:t>Band ligation of </a:t>
            </a:r>
            <a:r>
              <a:rPr lang="en-US" dirty="0" err="1"/>
              <a:t>beeding</a:t>
            </a:r>
            <a:r>
              <a:rPr lang="en-US" dirty="0"/>
              <a:t> esophageal varices (EVL); 3 – 6 shoots per session. OR Sclerotherapy (</a:t>
            </a:r>
            <a:r>
              <a:rPr lang="en-US" dirty="0" err="1"/>
              <a:t>Histo</a:t>
            </a:r>
            <a:r>
              <a:rPr lang="en-US" dirty="0"/>
              <a:t> Acryl Glue Inj. 5 %;( mixed with Lipiodol at a ratio 1:1) Ethanolamine oleate 5%); given 2 -5ml per varix up to 20ml per session</a:t>
            </a:r>
          </a:p>
          <a:p>
            <a:r>
              <a:rPr lang="en-US" dirty="0"/>
              <a:t>AND </a:t>
            </a:r>
          </a:p>
          <a:p>
            <a:r>
              <a:rPr lang="en-US" b="1" dirty="0"/>
              <a:t>B</a:t>
            </a:r>
            <a:r>
              <a:rPr lang="en-US" dirty="0"/>
              <a:t>: ceftriaxone (IV) 1g 24hourly for 7day</a:t>
            </a:r>
          </a:p>
          <a:p>
            <a:r>
              <a:rPr lang="en-US" b="1" dirty="0"/>
              <a:t>Blood transfusion </a:t>
            </a:r>
            <a:r>
              <a:rPr lang="en-US" dirty="0"/>
              <a:t>(PRBC, PLT concentrates and FFP) when required.</a:t>
            </a:r>
            <a:endParaRPr lang="en-TZ" dirty="0"/>
          </a:p>
        </p:txBody>
      </p:sp>
    </p:spTree>
    <p:extLst>
      <p:ext uri="{BB962C8B-B14F-4D97-AF65-F5344CB8AC3E}">
        <p14:creationId xmlns:p14="http://schemas.microsoft.com/office/powerpoint/2010/main" val="404086615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TREATMENT </a:t>
            </a:r>
            <a:r>
              <a:rPr lang="en-GB" dirty="0" err="1"/>
              <a:t>cont</a:t>
            </a:r>
            <a:endParaRPr lang="en-GB" dirty="0"/>
          </a:p>
        </p:txBody>
      </p:sp>
      <p:sp>
        <p:nvSpPr>
          <p:cNvPr id="3" name="Content Placeholder 2"/>
          <p:cNvSpPr>
            <a:spLocks noGrp="1"/>
          </p:cNvSpPr>
          <p:nvPr>
            <p:ph idx="1"/>
          </p:nvPr>
        </p:nvSpPr>
        <p:spPr>
          <a:xfrm>
            <a:off x="913795" y="1706691"/>
            <a:ext cx="10353762" cy="4058751"/>
          </a:xfrm>
        </p:spPr>
        <p:txBody>
          <a:bodyPr>
            <a:normAutofit/>
          </a:bodyPr>
          <a:lstStyle/>
          <a:p>
            <a:pPr marL="36900" indent="0">
              <a:buNone/>
            </a:pPr>
            <a:r>
              <a:rPr lang="en-GB" sz="3200" dirty="0"/>
              <a:t>Pharmacological Therapy</a:t>
            </a:r>
          </a:p>
          <a:p>
            <a:r>
              <a:rPr lang="en-US" dirty="0"/>
              <a:t> PPI’s (</a:t>
            </a:r>
            <a:r>
              <a:rPr lang="en-US" dirty="0" err="1"/>
              <a:t>eg</a:t>
            </a:r>
            <a:r>
              <a:rPr lang="en-US" dirty="0"/>
              <a:t>. pantoprazole) </a:t>
            </a:r>
          </a:p>
          <a:p>
            <a:r>
              <a:rPr lang="en-GB" dirty="0" err="1"/>
              <a:t>Sandostation</a:t>
            </a:r>
            <a:r>
              <a:rPr lang="en-GB" dirty="0"/>
              <a:t> (</a:t>
            </a:r>
            <a:r>
              <a:rPr lang="en-GB" dirty="0" err="1"/>
              <a:t>octreotide</a:t>
            </a:r>
            <a:r>
              <a:rPr lang="en-GB" dirty="0"/>
              <a:t> acetate) to reduce blood flow in the GI </a:t>
            </a:r>
            <a:r>
              <a:rPr lang="en-GB" dirty="0" err="1"/>
              <a:t>sytem</a:t>
            </a:r>
            <a:r>
              <a:rPr lang="en-GB" dirty="0"/>
              <a:t> </a:t>
            </a:r>
          </a:p>
          <a:p>
            <a:r>
              <a:rPr lang="en-GB" dirty="0"/>
              <a:t>H2 Antagonist inhibit gastric secretion</a:t>
            </a:r>
          </a:p>
          <a:p>
            <a:pPr marL="36900" indent="0">
              <a:buNone/>
            </a:pPr>
            <a:endParaRPr lang="en-GB" dirty="0"/>
          </a:p>
          <a:p>
            <a:endParaRPr lang="en-GB" dirty="0"/>
          </a:p>
          <a:p>
            <a:pPr marL="36900" indent="0">
              <a:buNone/>
            </a:pPr>
            <a:endParaRPr lang="en-GB" sz="3200" dirty="0"/>
          </a:p>
        </p:txBody>
      </p:sp>
    </p:spTree>
    <p:extLst>
      <p:ext uri="{BB962C8B-B14F-4D97-AF65-F5344CB8AC3E}">
        <p14:creationId xmlns:p14="http://schemas.microsoft.com/office/powerpoint/2010/main" val="138501766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Management </a:t>
            </a:r>
            <a:r>
              <a:rPr lang="en-GB" dirty="0" err="1"/>
              <a:t>cont</a:t>
            </a:r>
            <a:endParaRPr lang="en-GB" dirty="0"/>
          </a:p>
        </p:txBody>
      </p:sp>
      <p:sp>
        <p:nvSpPr>
          <p:cNvPr id="3" name="Content Placeholder 2"/>
          <p:cNvSpPr>
            <a:spLocks noGrp="1"/>
          </p:cNvSpPr>
          <p:nvPr>
            <p:ph idx="1"/>
          </p:nvPr>
        </p:nvSpPr>
        <p:spPr/>
        <p:txBody>
          <a:bodyPr>
            <a:normAutofit fontScale="70000" lnSpcReduction="20000"/>
          </a:bodyPr>
          <a:lstStyle/>
          <a:p>
            <a:pPr marL="36900" indent="0">
              <a:buNone/>
            </a:pPr>
            <a:r>
              <a:rPr lang="en-GB" sz="3200" dirty="0"/>
              <a:t>Medical therapy</a:t>
            </a:r>
          </a:p>
          <a:p>
            <a:pPr>
              <a:buNone/>
            </a:pPr>
            <a:r>
              <a:rPr lang="en-US" sz="3200" dirty="0"/>
              <a:t>this is to decrease portal blood flow or decrease intrahepatic resistant</a:t>
            </a:r>
          </a:p>
          <a:p>
            <a:pPr>
              <a:buFont typeface="Wingdings" pitchFamily="2" charset="2"/>
              <a:buChar char="§"/>
            </a:pPr>
            <a:r>
              <a:rPr lang="en-US" sz="3200" dirty="0" err="1"/>
              <a:t>Terlipressin</a:t>
            </a:r>
            <a:endParaRPr lang="en-US" sz="3200" dirty="0"/>
          </a:p>
          <a:p>
            <a:pPr>
              <a:buFont typeface="Wingdings" pitchFamily="2" charset="2"/>
              <a:buChar char="§"/>
            </a:pPr>
            <a:r>
              <a:rPr lang="en-US" sz="3200" dirty="0" err="1"/>
              <a:t>Propanolol</a:t>
            </a:r>
            <a:r>
              <a:rPr lang="en-US" sz="3200" dirty="0"/>
              <a:t>- non selective b blocker</a:t>
            </a:r>
          </a:p>
          <a:p>
            <a:pPr>
              <a:buFont typeface="Wingdings" pitchFamily="2" charset="2"/>
              <a:buChar char="§"/>
            </a:pPr>
            <a:r>
              <a:rPr lang="en-US" sz="3200" dirty="0"/>
              <a:t>Nitrates</a:t>
            </a:r>
          </a:p>
          <a:p>
            <a:pPr>
              <a:buFont typeface="Wingdings" pitchFamily="2" charset="2"/>
              <a:buChar char="§"/>
            </a:pPr>
            <a:r>
              <a:rPr lang="en-US" sz="3200" dirty="0"/>
              <a:t>Angiotensin receptor blocker</a:t>
            </a:r>
          </a:p>
          <a:p>
            <a:pPr marL="0" indent="0">
              <a:buNone/>
            </a:pPr>
            <a:r>
              <a:rPr lang="en-US" sz="3200" b="1" dirty="0" err="1"/>
              <a:t>Baloon</a:t>
            </a:r>
            <a:r>
              <a:rPr lang="en-US" sz="3200" b="1" dirty="0"/>
              <a:t> tamponade (</a:t>
            </a:r>
            <a:r>
              <a:rPr lang="en-US" sz="3200" b="1" dirty="0" err="1"/>
              <a:t>sengstaken</a:t>
            </a:r>
            <a:r>
              <a:rPr lang="en-US" sz="3200" b="1" dirty="0"/>
              <a:t> </a:t>
            </a:r>
            <a:r>
              <a:rPr lang="en-US" sz="3200" b="1" dirty="0" err="1"/>
              <a:t>blakemore</a:t>
            </a:r>
            <a:r>
              <a:rPr lang="en-US" sz="3200" b="1" dirty="0"/>
              <a:t> tube</a:t>
            </a:r>
            <a:endParaRPr lang="en-US" sz="3200" dirty="0"/>
          </a:p>
          <a:p>
            <a:pPr marL="36900" indent="0">
              <a:buNone/>
            </a:pPr>
            <a:r>
              <a:rPr lang="en-GB" sz="3200" dirty="0"/>
              <a:t>Surgical therapy(</a:t>
            </a:r>
            <a:r>
              <a:rPr lang="en-US" sz="3200" b="1" dirty="0"/>
              <a:t>Endoscopic therapy)</a:t>
            </a:r>
            <a:endParaRPr lang="en-GB" sz="3200" dirty="0"/>
          </a:p>
          <a:p>
            <a:r>
              <a:rPr lang="en-US" dirty="0" err="1"/>
              <a:t>Electrocauterization</a:t>
            </a:r>
            <a:r>
              <a:rPr lang="en-US" dirty="0"/>
              <a:t> of bleeders</a:t>
            </a:r>
            <a:endParaRPr lang="en-GB" dirty="0"/>
          </a:p>
          <a:p>
            <a:r>
              <a:rPr lang="en-GB" dirty="0"/>
              <a:t>Sclerotherapy</a:t>
            </a:r>
          </a:p>
          <a:p>
            <a:r>
              <a:rPr lang="en-GB" dirty="0"/>
              <a:t>Endoscopic banding</a:t>
            </a:r>
          </a:p>
          <a:p>
            <a:pPr marL="0" indent="0">
              <a:buNone/>
            </a:pPr>
            <a:r>
              <a:rPr lang="en-US" b="1" dirty="0" err="1"/>
              <a:t>Transjugular</a:t>
            </a:r>
            <a:r>
              <a:rPr lang="en-US" b="1" dirty="0"/>
              <a:t> intrahepatic portosystemic stent shunt</a:t>
            </a:r>
            <a:endParaRPr lang="en-GB" dirty="0"/>
          </a:p>
        </p:txBody>
      </p:sp>
    </p:spTree>
    <p:extLst>
      <p:ext uri="{BB962C8B-B14F-4D97-AF65-F5344CB8AC3E}">
        <p14:creationId xmlns:p14="http://schemas.microsoft.com/office/powerpoint/2010/main" val="71356676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676400" y="1053921"/>
            <a:ext cx="8686800" cy="6553200"/>
          </a:xfrm>
        </p:spPr>
        <p:txBody>
          <a:bodyPr>
            <a:normAutofit/>
          </a:bodyPr>
          <a:lstStyle/>
          <a:p>
            <a:pPr>
              <a:buNone/>
            </a:pPr>
            <a:r>
              <a:rPr lang="en-US" dirty="0"/>
              <a:t>the patient reported that 1 day prior to admission, he presented with vomiting which was projectile in nature ,his vomitus contained fresh blood, mixed with food (5 times) it has no specific </a:t>
            </a:r>
            <a:r>
              <a:rPr lang="en-US" dirty="0" err="1"/>
              <a:t>periodicity,was</a:t>
            </a:r>
            <a:r>
              <a:rPr lang="en-US" dirty="0"/>
              <a:t> aggravated with food intake and was associated with nausea and also had a history of passing of dark </a:t>
            </a:r>
            <a:r>
              <a:rPr lang="en-US" dirty="0" err="1"/>
              <a:t>coloured</a:t>
            </a:r>
            <a:r>
              <a:rPr lang="en-US" dirty="0"/>
              <a:t> stool. </a:t>
            </a:r>
          </a:p>
          <a:p>
            <a:pPr>
              <a:buNone/>
            </a:pPr>
            <a:r>
              <a:rPr lang="en-US" dirty="0"/>
              <a:t>The patient reports to be an alcohol drinker and smoker. The patient denies any history of, weight loss, yellowish discoloration, painful swallowing and passage of fresh blood from the anus . The patient has no history of abdominal distention, awareness of heartbeat, chest pain, heartburn, lower limb swelling and dizziness and fainting. </a:t>
            </a:r>
          </a:p>
        </p:txBody>
      </p:sp>
    </p:spTree>
    <p:extLst>
      <p:ext uri="{BB962C8B-B14F-4D97-AF65-F5344CB8AC3E}">
        <p14:creationId xmlns:p14="http://schemas.microsoft.com/office/powerpoint/2010/main" val="398950184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981200" y="609601"/>
            <a:ext cx="8229600" cy="5516563"/>
          </a:xfrm>
        </p:spPr>
        <p:txBody>
          <a:bodyPr/>
          <a:lstStyle/>
          <a:p>
            <a:r>
              <a:rPr lang="en-US" b="1" dirty="0"/>
              <a:t>Endoscopic therapy</a:t>
            </a:r>
            <a:r>
              <a:rPr lang="en-US" dirty="0"/>
              <a:t>. Used In acute bleeding</a:t>
            </a:r>
          </a:p>
          <a:p>
            <a:pPr>
              <a:buNone/>
            </a:pPr>
            <a:r>
              <a:rPr lang="en-US" dirty="0"/>
              <a:t>This involves</a:t>
            </a:r>
          </a:p>
          <a:p>
            <a:pPr>
              <a:buNone/>
            </a:pPr>
            <a:r>
              <a:rPr lang="en-US" dirty="0"/>
              <a:t> </a:t>
            </a:r>
            <a:r>
              <a:rPr lang="en-US" b="1" dirty="0"/>
              <a:t>band ligation- </a:t>
            </a:r>
            <a:r>
              <a:rPr lang="en-US" dirty="0"/>
              <a:t>constricting rubber</a:t>
            </a:r>
            <a:r>
              <a:rPr lang="en-US" b="1" dirty="0"/>
              <a:t>. </a:t>
            </a:r>
            <a:r>
              <a:rPr lang="en-US" dirty="0"/>
              <a:t>strangulates the </a:t>
            </a:r>
            <a:r>
              <a:rPr lang="en-US" dirty="0" err="1"/>
              <a:t>varices</a:t>
            </a:r>
            <a:r>
              <a:rPr lang="en-US" dirty="0"/>
              <a:t> and causes thrombosis</a:t>
            </a:r>
          </a:p>
          <a:p>
            <a:pPr>
              <a:buNone/>
            </a:pPr>
            <a:r>
              <a:rPr lang="en-US" b="1" dirty="0" err="1"/>
              <a:t>Sclerotherapy</a:t>
            </a:r>
            <a:r>
              <a:rPr lang="en-US" b="1" dirty="0"/>
              <a:t>- </a:t>
            </a:r>
            <a:r>
              <a:rPr lang="en-US" dirty="0"/>
              <a:t>injection of </a:t>
            </a:r>
            <a:r>
              <a:rPr lang="en-US" dirty="0" err="1"/>
              <a:t>sclerosant</a:t>
            </a:r>
            <a:r>
              <a:rPr lang="en-US" dirty="0"/>
              <a:t> in the </a:t>
            </a:r>
            <a:r>
              <a:rPr lang="en-US" dirty="0" err="1"/>
              <a:t>varices</a:t>
            </a:r>
            <a:r>
              <a:rPr lang="en-US" dirty="0"/>
              <a:t> or adjacent to the </a:t>
            </a:r>
            <a:r>
              <a:rPr lang="en-US" dirty="0" err="1"/>
              <a:t>varices</a:t>
            </a:r>
            <a:endParaRPr lang="en-US" dirty="0"/>
          </a:p>
          <a:p>
            <a:pPr>
              <a:buNone/>
            </a:pPr>
            <a:endParaRPr lang="en-US" b="1" dirty="0"/>
          </a:p>
          <a:p>
            <a:pPr>
              <a:buFont typeface="Wingdings" pitchFamily="2" charset="2"/>
              <a:buChar char="v"/>
            </a:pPr>
            <a:r>
              <a:rPr lang="en-US" dirty="0"/>
              <a:t>  band ligation is better in in preventing </a:t>
            </a:r>
            <a:r>
              <a:rPr lang="en-US" dirty="0" err="1"/>
              <a:t>rebleeding</a:t>
            </a:r>
            <a:endParaRPr lang="en-US" dirty="0"/>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981200" y="381000"/>
            <a:ext cx="8229600" cy="6019800"/>
          </a:xfrm>
        </p:spPr>
        <p:txBody>
          <a:bodyPr/>
          <a:lstStyle/>
          <a:p>
            <a:r>
              <a:rPr lang="en-US" b="1" dirty="0" err="1"/>
              <a:t>Baloon</a:t>
            </a:r>
            <a:r>
              <a:rPr lang="en-US" b="1" dirty="0"/>
              <a:t> tamponade (</a:t>
            </a:r>
            <a:r>
              <a:rPr lang="en-US" b="1" dirty="0" err="1"/>
              <a:t>sengstaken</a:t>
            </a:r>
            <a:r>
              <a:rPr lang="en-US" b="1" dirty="0"/>
              <a:t> </a:t>
            </a:r>
            <a:r>
              <a:rPr lang="en-US" b="1" dirty="0" err="1"/>
              <a:t>blakemore</a:t>
            </a:r>
            <a:r>
              <a:rPr lang="en-US" b="1" dirty="0"/>
              <a:t> tube)</a:t>
            </a:r>
          </a:p>
          <a:p>
            <a:pPr>
              <a:buFont typeface="Wingdings" pitchFamily="2" charset="2"/>
              <a:buChar char="Ø"/>
            </a:pPr>
            <a:r>
              <a:rPr lang="en-US" dirty="0"/>
              <a:t>This is used in </a:t>
            </a:r>
            <a:r>
              <a:rPr lang="en-US" b="1" dirty="0">
                <a:solidFill>
                  <a:srgbClr val="FF0000"/>
                </a:solidFill>
              </a:rPr>
              <a:t>profuse bleeding</a:t>
            </a:r>
            <a:r>
              <a:rPr lang="en-US" dirty="0"/>
              <a:t>. Its temporary.</a:t>
            </a:r>
          </a:p>
          <a:p>
            <a:pPr>
              <a:buFont typeface="Wingdings" pitchFamily="2" charset="2"/>
              <a:buChar char="Ø"/>
            </a:pPr>
            <a:r>
              <a:rPr lang="en-US" dirty="0"/>
              <a:t>Its used in stopping bleeding before further interventions are taken</a:t>
            </a:r>
          </a:p>
          <a:p>
            <a:pPr>
              <a:buFont typeface="Wingdings" pitchFamily="2" charset="2"/>
              <a:buChar char="Ø"/>
            </a:pPr>
            <a:r>
              <a:rPr lang="en-US" dirty="0"/>
              <a:t>Re bleeding can reoccur</a:t>
            </a:r>
          </a:p>
          <a:p>
            <a:r>
              <a:rPr lang="en-US" dirty="0"/>
              <a:t>Aspiration pneumonia and ulcerations are common complications</a:t>
            </a: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8CE595-7DCB-BA9F-7147-1EE71EFD6DEA}"/>
              </a:ext>
            </a:extLst>
          </p:cNvPr>
          <p:cNvSpPr>
            <a:spLocks noGrp="1"/>
          </p:cNvSpPr>
          <p:nvPr>
            <p:ph type="title"/>
          </p:nvPr>
        </p:nvSpPr>
        <p:spPr/>
        <p:txBody>
          <a:bodyPr/>
          <a:lstStyle/>
          <a:p>
            <a:r>
              <a:rPr lang="en-US" dirty="0"/>
              <a:t>???????????????</a:t>
            </a:r>
            <a:endParaRPr lang="en-TZ" dirty="0"/>
          </a:p>
        </p:txBody>
      </p:sp>
      <p:sp>
        <p:nvSpPr>
          <p:cNvPr id="3" name="Content Placeholder 2">
            <a:extLst>
              <a:ext uri="{FF2B5EF4-FFF2-40B4-BE49-F238E27FC236}">
                <a16:creationId xmlns:a16="http://schemas.microsoft.com/office/drawing/2014/main" id="{F3E92C1A-365E-D7C6-810A-3B16305B17D0}"/>
              </a:ext>
            </a:extLst>
          </p:cNvPr>
          <p:cNvSpPr>
            <a:spLocks noGrp="1"/>
          </p:cNvSpPr>
          <p:nvPr>
            <p:ph idx="1"/>
          </p:nvPr>
        </p:nvSpPr>
        <p:spPr/>
        <p:txBody>
          <a:bodyPr/>
          <a:lstStyle/>
          <a:p>
            <a:r>
              <a:rPr lang="en-US" dirty="0" err="1"/>
              <a:t>Qn</a:t>
            </a:r>
            <a:r>
              <a:rPr lang="en-US" dirty="0"/>
              <a:t>, So  I have given the patient </a:t>
            </a:r>
            <a:r>
              <a:rPr lang="en-US" b="1" dirty="0">
                <a:solidFill>
                  <a:srgbClr val="FF0000"/>
                </a:solidFill>
              </a:rPr>
              <a:t>medical therapy, </a:t>
            </a:r>
            <a:r>
              <a:rPr lang="en-US" b="1" dirty="0"/>
              <a:t>and do </a:t>
            </a:r>
            <a:r>
              <a:rPr lang="en-US" b="1" dirty="0">
                <a:solidFill>
                  <a:srgbClr val="FF0000"/>
                </a:solidFill>
              </a:rPr>
              <a:t>endoscopic procedures </a:t>
            </a:r>
            <a:r>
              <a:rPr lang="en-US" b="1" dirty="0"/>
              <a:t>but all have failed,</a:t>
            </a:r>
            <a:r>
              <a:rPr lang="en-US" b="1" dirty="0">
                <a:solidFill>
                  <a:srgbClr val="FF0000"/>
                </a:solidFill>
              </a:rPr>
              <a:t> even the balloon tamponade </a:t>
            </a:r>
            <a:r>
              <a:rPr lang="en-US" b="1" dirty="0"/>
              <a:t>have failed.</a:t>
            </a:r>
          </a:p>
          <a:p>
            <a:r>
              <a:rPr lang="en-US" b="1" dirty="0">
                <a:solidFill>
                  <a:srgbClr val="FF0000"/>
                </a:solidFill>
              </a:rPr>
              <a:t>WHAT CAN I DO?</a:t>
            </a:r>
            <a:endParaRPr lang="en-TZ" dirty="0"/>
          </a:p>
        </p:txBody>
      </p:sp>
    </p:spTree>
    <p:extLst>
      <p:ext uri="{BB962C8B-B14F-4D97-AF65-F5344CB8AC3E}">
        <p14:creationId xmlns:p14="http://schemas.microsoft.com/office/powerpoint/2010/main" val="2098364541"/>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05000" y="0"/>
            <a:ext cx="8229600" cy="1189038"/>
          </a:xfrm>
        </p:spPr>
        <p:txBody>
          <a:bodyPr>
            <a:normAutofit/>
          </a:bodyPr>
          <a:lstStyle/>
          <a:p>
            <a:r>
              <a:rPr lang="en-US" b="1" dirty="0"/>
              <a:t>Surgical interventions</a:t>
            </a:r>
          </a:p>
        </p:txBody>
      </p:sp>
      <p:sp>
        <p:nvSpPr>
          <p:cNvPr id="3" name="Content Placeholder 2"/>
          <p:cNvSpPr>
            <a:spLocks noGrp="1"/>
          </p:cNvSpPr>
          <p:nvPr>
            <p:ph idx="1"/>
          </p:nvPr>
        </p:nvSpPr>
        <p:spPr>
          <a:xfrm>
            <a:off x="1981200" y="1066800"/>
            <a:ext cx="8229600" cy="5562600"/>
          </a:xfrm>
        </p:spPr>
        <p:txBody>
          <a:bodyPr>
            <a:normAutofit/>
          </a:bodyPr>
          <a:lstStyle/>
          <a:p>
            <a:r>
              <a:rPr lang="en-US" b="1" dirty="0" err="1"/>
              <a:t>Transjugular</a:t>
            </a:r>
            <a:r>
              <a:rPr lang="en-US" b="1" dirty="0"/>
              <a:t> </a:t>
            </a:r>
            <a:r>
              <a:rPr lang="en-US" b="1" dirty="0" err="1"/>
              <a:t>intrahepatic</a:t>
            </a:r>
            <a:r>
              <a:rPr lang="en-US" b="1" dirty="0"/>
              <a:t> </a:t>
            </a:r>
            <a:r>
              <a:rPr lang="en-US" b="1" dirty="0" err="1"/>
              <a:t>portosystemic</a:t>
            </a:r>
            <a:r>
              <a:rPr lang="en-US" b="1" dirty="0"/>
              <a:t> stent shunt. </a:t>
            </a:r>
            <a:endParaRPr lang="en-US" dirty="0"/>
          </a:p>
          <a:p>
            <a:pPr>
              <a:buFont typeface="Wingdings" pitchFamily="2" charset="2"/>
              <a:buChar char="v"/>
            </a:pPr>
            <a:r>
              <a:rPr lang="en-US" dirty="0"/>
              <a:t>this is the main treatment if </a:t>
            </a:r>
            <a:r>
              <a:rPr lang="en-US" b="1" dirty="0">
                <a:solidFill>
                  <a:srgbClr val="FF0000"/>
                </a:solidFill>
              </a:rPr>
              <a:t>medical and endoscopic </a:t>
            </a:r>
            <a:r>
              <a:rPr lang="en-US" b="1" dirty="0" err="1">
                <a:solidFill>
                  <a:srgbClr val="FF0000"/>
                </a:solidFill>
              </a:rPr>
              <a:t>intervations</a:t>
            </a:r>
            <a:r>
              <a:rPr lang="en-US" b="1" dirty="0">
                <a:solidFill>
                  <a:srgbClr val="FF0000"/>
                </a:solidFill>
              </a:rPr>
              <a:t> have not responded.</a:t>
            </a:r>
          </a:p>
          <a:p>
            <a:pPr>
              <a:buFont typeface="Wingdings" pitchFamily="2" charset="2"/>
              <a:buChar char="v"/>
            </a:pPr>
            <a:r>
              <a:rPr lang="en-US" dirty="0"/>
              <a:t>Shunts are inserted via internal jugular vein—hepatic </a:t>
            </a:r>
            <a:r>
              <a:rPr lang="en-US" dirty="0" err="1"/>
              <a:t>vein—hepatic</a:t>
            </a:r>
            <a:r>
              <a:rPr lang="en-US" dirty="0"/>
              <a:t> parenchyma—branch of portal vein.</a:t>
            </a:r>
          </a:p>
          <a:p>
            <a:pPr>
              <a:buNone/>
            </a:pPr>
            <a:r>
              <a:rPr lang="en-US" dirty="0"/>
              <a:t>Then dilated with a </a:t>
            </a:r>
            <a:r>
              <a:rPr lang="en-US" dirty="0" err="1"/>
              <a:t>ballon</a:t>
            </a:r>
            <a:r>
              <a:rPr lang="en-US" dirty="0"/>
              <a:t> catheter and a stent is placed.</a:t>
            </a:r>
          </a:p>
          <a:p>
            <a:pPr>
              <a:buFont typeface="Wingdings" pitchFamily="2" charset="2"/>
              <a:buChar char="v"/>
            </a:pPr>
            <a:r>
              <a:rPr lang="en-US" dirty="0"/>
              <a:t>This procedure can cause </a:t>
            </a:r>
            <a:r>
              <a:rPr lang="en-US" b="1" dirty="0">
                <a:solidFill>
                  <a:srgbClr val="FF0000"/>
                </a:solidFill>
              </a:rPr>
              <a:t>perforation of a liver capsule</a:t>
            </a:r>
            <a:r>
              <a:rPr lang="en-US" dirty="0"/>
              <a:t>—</a:t>
            </a:r>
            <a:r>
              <a:rPr lang="en-US" dirty="0" err="1"/>
              <a:t>intraperitoneal</a:t>
            </a:r>
            <a:r>
              <a:rPr lang="en-US" dirty="0"/>
              <a:t> </a:t>
            </a:r>
            <a:r>
              <a:rPr lang="en-US" dirty="0" err="1"/>
              <a:t>hemmorage</a:t>
            </a:r>
            <a:endParaRPr lang="en-US" dirty="0"/>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981200" y="381001"/>
            <a:ext cx="8229600" cy="5745163"/>
          </a:xfrm>
        </p:spPr>
        <p:txBody>
          <a:bodyPr/>
          <a:lstStyle/>
          <a:p>
            <a:r>
              <a:rPr lang="en-US" b="1" dirty="0"/>
              <a:t>Surgical shunts</a:t>
            </a:r>
          </a:p>
          <a:p>
            <a:pPr>
              <a:buFont typeface="Wingdings" pitchFamily="2" charset="2"/>
              <a:buChar char="§"/>
            </a:pPr>
            <a:r>
              <a:rPr lang="en-US" dirty="0"/>
              <a:t>Not commonly used as the rate of morbidity and mortality are high</a:t>
            </a:r>
          </a:p>
          <a:p>
            <a:pPr>
              <a:buFont typeface="Wingdings" pitchFamily="2" charset="2"/>
              <a:buChar char="§"/>
            </a:pPr>
            <a:r>
              <a:rPr lang="en-US" dirty="0"/>
              <a:t>This method is effective in preventing re bleeding of the </a:t>
            </a:r>
            <a:r>
              <a:rPr lang="en-US" dirty="0" err="1"/>
              <a:t>varices</a:t>
            </a:r>
            <a:endParaRPr lang="en-US" dirty="0"/>
          </a:p>
          <a:p>
            <a:pPr>
              <a:buFont typeface="Wingdings" pitchFamily="2" charset="2"/>
              <a:buChar char="§"/>
            </a:pPr>
            <a:r>
              <a:rPr lang="en-US" dirty="0"/>
              <a:t>These methods tends to reduce the pressure in portal circulation by diverging the blood into low pressure systemic circulation. </a:t>
            </a: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 PROGNOSTIC FACTORS</a:t>
            </a:r>
            <a:endParaRPr lang="en-GB" dirty="0"/>
          </a:p>
        </p:txBody>
      </p:sp>
      <p:sp>
        <p:nvSpPr>
          <p:cNvPr id="3" name="Content Placeholder 2"/>
          <p:cNvSpPr>
            <a:spLocks noGrp="1"/>
          </p:cNvSpPr>
          <p:nvPr>
            <p:ph idx="1"/>
          </p:nvPr>
        </p:nvSpPr>
        <p:spPr/>
        <p:txBody>
          <a:bodyPr/>
          <a:lstStyle/>
          <a:p>
            <a:pPr>
              <a:buFont typeface="Symbol" pitchFamily="18" charset="2"/>
              <a:buNone/>
            </a:pPr>
            <a:r>
              <a:rPr lang="en-US" b="1" dirty="0"/>
              <a:t>Clinical:</a:t>
            </a:r>
          </a:p>
          <a:p>
            <a:pPr lvl="1">
              <a:lnSpc>
                <a:spcPct val="150000"/>
              </a:lnSpc>
              <a:spcBef>
                <a:spcPct val="0"/>
              </a:spcBef>
              <a:buClr>
                <a:srgbClr val="FFFF00"/>
              </a:buClr>
              <a:buFont typeface="Symbol" pitchFamily="18" charset="2"/>
              <a:buChar char="¨"/>
            </a:pPr>
            <a:r>
              <a:rPr lang="en-US" sz="3200" dirty="0"/>
              <a:t>Fresh red </a:t>
            </a:r>
            <a:r>
              <a:rPr lang="en-US" sz="3200" dirty="0" err="1"/>
              <a:t>Haemodynamic</a:t>
            </a:r>
            <a:r>
              <a:rPr lang="en-US" sz="3200" dirty="0"/>
              <a:t> instability</a:t>
            </a:r>
          </a:p>
          <a:p>
            <a:pPr lvl="1">
              <a:lnSpc>
                <a:spcPct val="150000"/>
              </a:lnSpc>
              <a:spcBef>
                <a:spcPct val="0"/>
              </a:spcBef>
              <a:buClr>
                <a:srgbClr val="FFFF00"/>
              </a:buClr>
              <a:buFont typeface="Symbol" pitchFamily="18" charset="2"/>
              <a:buChar char="¨"/>
            </a:pPr>
            <a:r>
              <a:rPr lang="en-US" sz="3200" dirty="0"/>
              <a:t> blood in the emesis</a:t>
            </a:r>
          </a:p>
          <a:p>
            <a:pPr lvl="1">
              <a:lnSpc>
                <a:spcPct val="150000"/>
              </a:lnSpc>
              <a:spcBef>
                <a:spcPct val="0"/>
              </a:spcBef>
              <a:buClr>
                <a:srgbClr val="FFFF00"/>
              </a:buClr>
              <a:buFont typeface="Symbol" pitchFamily="18" charset="2"/>
              <a:buChar char="¨"/>
            </a:pPr>
            <a:r>
              <a:rPr lang="en-US" sz="3200" dirty="0"/>
              <a:t> </a:t>
            </a:r>
            <a:r>
              <a:rPr lang="en-US" sz="3200" dirty="0" err="1"/>
              <a:t>Haematochezia</a:t>
            </a:r>
            <a:endParaRPr lang="en-US" sz="3200" dirty="0"/>
          </a:p>
          <a:p>
            <a:pPr lvl="1">
              <a:lnSpc>
                <a:spcPct val="150000"/>
              </a:lnSpc>
              <a:spcBef>
                <a:spcPct val="0"/>
              </a:spcBef>
              <a:buClr>
                <a:srgbClr val="FFFF00"/>
              </a:buClr>
              <a:buFont typeface="Symbol" pitchFamily="18" charset="2"/>
              <a:buChar char="¨"/>
            </a:pPr>
            <a:r>
              <a:rPr lang="en-US" sz="3200" dirty="0"/>
              <a:t> Increasing number of units transfused</a:t>
            </a:r>
          </a:p>
          <a:p>
            <a:endParaRPr lang="en-GB" dirty="0"/>
          </a:p>
        </p:txBody>
      </p:sp>
    </p:spTree>
    <p:extLst>
      <p:ext uri="{BB962C8B-B14F-4D97-AF65-F5344CB8AC3E}">
        <p14:creationId xmlns:p14="http://schemas.microsoft.com/office/powerpoint/2010/main" val="2927309042"/>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13795" y="927462"/>
            <a:ext cx="10353762" cy="4824550"/>
          </a:xfrm>
        </p:spPr>
        <p:txBody>
          <a:bodyPr>
            <a:normAutofit/>
          </a:bodyPr>
          <a:lstStyle/>
          <a:p>
            <a:pPr lvl="1">
              <a:lnSpc>
                <a:spcPct val="150000"/>
              </a:lnSpc>
              <a:spcBef>
                <a:spcPct val="0"/>
              </a:spcBef>
              <a:buClr>
                <a:srgbClr val="FFFF00"/>
              </a:buClr>
              <a:buFont typeface="Symbol" pitchFamily="18" charset="2"/>
              <a:buChar char="¨"/>
            </a:pPr>
            <a:r>
              <a:rPr lang="en-US" sz="3200" dirty="0"/>
              <a:t> Age &gt; 60 years</a:t>
            </a:r>
          </a:p>
          <a:p>
            <a:pPr lvl="1">
              <a:lnSpc>
                <a:spcPct val="150000"/>
              </a:lnSpc>
              <a:spcBef>
                <a:spcPct val="0"/>
              </a:spcBef>
              <a:buClr>
                <a:srgbClr val="FFFF00"/>
              </a:buClr>
              <a:buFont typeface="Symbol" pitchFamily="18" charset="2"/>
              <a:buChar char="¨"/>
            </a:pPr>
            <a:r>
              <a:rPr lang="en-US" sz="3200" dirty="0"/>
              <a:t> Concurrent illness - Cardiovascular, </a:t>
            </a:r>
          </a:p>
          <a:p>
            <a:pPr lvl="1">
              <a:spcBef>
                <a:spcPct val="0"/>
              </a:spcBef>
              <a:buClr>
                <a:srgbClr val="FFFF00"/>
              </a:buClr>
              <a:buFont typeface="Symbol" pitchFamily="18" charset="2"/>
              <a:buNone/>
            </a:pPr>
            <a:r>
              <a:rPr lang="en-US" sz="3200" dirty="0"/>
              <a:t>    pulmonary and Diabetes Mellitus</a:t>
            </a:r>
          </a:p>
          <a:p>
            <a:pPr lvl="1">
              <a:lnSpc>
                <a:spcPct val="150000"/>
              </a:lnSpc>
              <a:spcBef>
                <a:spcPct val="0"/>
              </a:spcBef>
              <a:buClr>
                <a:srgbClr val="FFFF00"/>
              </a:buClr>
              <a:buFont typeface="Symbol" pitchFamily="18" charset="2"/>
              <a:buChar char="¨"/>
            </a:pPr>
            <a:r>
              <a:rPr lang="en-US" sz="3200" dirty="0"/>
              <a:t> Onset while hospitalized for other </a:t>
            </a:r>
          </a:p>
          <a:p>
            <a:pPr lvl="1">
              <a:spcBef>
                <a:spcPct val="0"/>
              </a:spcBef>
              <a:buClr>
                <a:srgbClr val="FFFF00"/>
              </a:buClr>
              <a:buFont typeface="Symbol" pitchFamily="18" charset="2"/>
              <a:buNone/>
            </a:pPr>
            <a:r>
              <a:rPr lang="en-US" sz="3200" dirty="0"/>
              <a:t>    reasons</a:t>
            </a:r>
          </a:p>
          <a:p>
            <a:pPr lvl="1">
              <a:lnSpc>
                <a:spcPct val="150000"/>
              </a:lnSpc>
              <a:spcBef>
                <a:spcPct val="0"/>
              </a:spcBef>
              <a:buClr>
                <a:srgbClr val="FFFF00"/>
              </a:buClr>
              <a:buFont typeface="Symbol" pitchFamily="18" charset="2"/>
              <a:buChar char="¨"/>
            </a:pPr>
            <a:r>
              <a:rPr lang="en-US" sz="3200" dirty="0"/>
              <a:t> Recurrent bleeding</a:t>
            </a:r>
          </a:p>
        </p:txBody>
      </p:sp>
    </p:spTree>
    <p:extLst>
      <p:ext uri="{BB962C8B-B14F-4D97-AF65-F5344CB8AC3E}">
        <p14:creationId xmlns:p14="http://schemas.microsoft.com/office/powerpoint/2010/main" val="2562891966"/>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2.  Non Variceal bleeding</a:t>
            </a:r>
            <a:endParaRPr lang="en-US" dirty="0"/>
          </a:p>
        </p:txBody>
      </p:sp>
      <p:sp>
        <p:nvSpPr>
          <p:cNvPr id="3" name="Content Placeholder 2"/>
          <p:cNvSpPr>
            <a:spLocks noGrp="1"/>
          </p:cNvSpPr>
          <p:nvPr>
            <p:ph idx="1"/>
          </p:nvPr>
        </p:nvSpPr>
        <p:spPr/>
        <p:txBody>
          <a:bodyPr/>
          <a:lstStyle/>
          <a:p>
            <a:r>
              <a:rPr lang="en-US" dirty="0"/>
              <a:t>Causes of non variceal bleeding  (RISK FACTORS)</a:t>
            </a:r>
          </a:p>
          <a:p>
            <a:r>
              <a:rPr lang="en-US" dirty="0"/>
              <a:t>Diagnosis</a:t>
            </a:r>
          </a:p>
          <a:p>
            <a:r>
              <a:rPr lang="en-US" dirty="0"/>
              <a:t>management</a:t>
            </a:r>
          </a:p>
        </p:txBody>
      </p:sp>
    </p:spTree>
    <p:extLst>
      <p:ext uri="{BB962C8B-B14F-4D97-AF65-F5344CB8AC3E}">
        <p14:creationId xmlns:p14="http://schemas.microsoft.com/office/powerpoint/2010/main" val="3856581320"/>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500062"/>
            <a:ext cx="10515600" cy="1325563"/>
          </a:xfrm>
        </p:spPr>
        <p:txBody>
          <a:bodyPr/>
          <a:lstStyle/>
          <a:p>
            <a:r>
              <a:rPr lang="en-US" dirty="0"/>
              <a:t>EXAMPLES OF NON VARICEAL BLEEDING</a:t>
            </a:r>
            <a:endParaRPr lang="en-GB" dirty="0"/>
          </a:p>
        </p:txBody>
      </p:sp>
      <p:sp>
        <p:nvSpPr>
          <p:cNvPr id="3" name="Content Placeholder 2"/>
          <p:cNvSpPr>
            <a:spLocks noGrp="1"/>
          </p:cNvSpPr>
          <p:nvPr>
            <p:ph idx="1"/>
          </p:nvPr>
        </p:nvSpPr>
        <p:spPr/>
        <p:txBody>
          <a:bodyPr>
            <a:normAutofit fontScale="92500" lnSpcReduction="10000"/>
          </a:bodyPr>
          <a:lstStyle/>
          <a:p>
            <a:pPr>
              <a:lnSpc>
                <a:spcPct val="90000"/>
              </a:lnSpc>
            </a:pPr>
            <a:r>
              <a:rPr lang="en-US" dirty="0"/>
              <a:t>Peptic Ulcer Disease (PUD)</a:t>
            </a:r>
          </a:p>
          <a:p>
            <a:pPr>
              <a:lnSpc>
                <a:spcPct val="90000"/>
              </a:lnSpc>
            </a:pPr>
            <a:r>
              <a:rPr lang="en-US" dirty="0"/>
              <a:t>Gastritis / </a:t>
            </a:r>
            <a:r>
              <a:rPr lang="en-US" dirty="0" err="1"/>
              <a:t>Duodenitis</a:t>
            </a:r>
            <a:r>
              <a:rPr lang="en-US" dirty="0"/>
              <a:t> </a:t>
            </a:r>
          </a:p>
          <a:p>
            <a:pPr marL="36900" indent="0">
              <a:lnSpc>
                <a:spcPct val="90000"/>
              </a:lnSpc>
              <a:buNone/>
            </a:pPr>
            <a:r>
              <a:rPr lang="en-US" dirty="0"/>
              <a:t>        - Subset due to NSAID use</a:t>
            </a:r>
          </a:p>
          <a:p>
            <a:pPr>
              <a:lnSpc>
                <a:spcPct val="90000"/>
              </a:lnSpc>
            </a:pPr>
            <a:r>
              <a:rPr lang="en-US" dirty="0"/>
              <a:t>Mallory-Weiss tears at GE junction</a:t>
            </a:r>
          </a:p>
          <a:p>
            <a:pPr>
              <a:lnSpc>
                <a:spcPct val="90000"/>
              </a:lnSpc>
            </a:pPr>
            <a:r>
              <a:rPr lang="en-US" dirty="0"/>
              <a:t>Esophagitis</a:t>
            </a:r>
          </a:p>
          <a:p>
            <a:pPr>
              <a:lnSpc>
                <a:spcPct val="90000"/>
              </a:lnSpc>
            </a:pPr>
            <a:r>
              <a:rPr lang="en-US" dirty="0"/>
              <a:t>Malignancy </a:t>
            </a:r>
          </a:p>
          <a:p>
            <a:pPr>
              <a:lnSpc>
                <a:spcPct val="90000"/>
              </a:lnSpc>
            </a:pPr>
            <a:r>
              <a:rPr lang="en-US" dirty="0" err="1"/>
              <a:t>Dieulafoy’s</a:t>
            </a:r>
            <a:r>
              <a:rPr lang="en-US" dirty="0"/>
              <a:t> lesion </a:t>
            </a:r>
          </a:p>
          <a:p>
            <a:pPr>
              <a:lnSpc>
                <a:spcPct val="90000"/>
              </a:lnSpc>
            </a:pPr>
            <a:r>
              <a:rPr lang="en-US" dirty="0"/>
              <a:t>Nasopharyngeal bleed – swallowed blood</a:t>
            </a:r>
          </a:p>
          <a:p>
            <a:pPr>
              <a:lnSpc>
                <a:spcPct val="90000"/>
              </a:lnSpc>
            </a:pPr>
            <a:r>
              <a:rPr lang="en-US" dirty="0"/>
              <a:t>Other- </a:t>
            </a:r>
            <a:r>
              <a:rPr lang="en-US" dirty="0" err="1"/>
              <a:t>Aortoenteric</a:t>
            </a:r>
            <a:r>
              <a:rPr lang="en-US" dirty="0"/>
              <a:t> fistula, </a:t>
            </a:r>
            <a:r>
              <a:rPr lang="en-US" dirty="0" err="1"/>
              <a:t>angiodysplasia</a:t>
            </a:r>
            <a:r>
              <a:rPr lang="en-US" dirty="0"/>
              <a:t>, Crohn’s, </a:t>
            </a:r>
            <a:r>
              <a:rPr lang="en-US" dirty="0" err="1"/>
              <a:t>hemobilia</a:t>
            </a:r>
            <a:r>
              <a:rPr lang="en-US" dirty="0"/>
              <a:t>, </a:t>
            </a:r>
            <a:r>
              <a:rPr lang="en-US" dirty="0" err="1"/>
              <a:t>hemosuccus</a:t>
            </a:r>
            <a:r>
              <a:rPr lang="en-US" dirty="0"/>
              <a:t> </a:t>
            </a:r>
            <a:r>
              <a:rPr lang="en-US" dirty="0" err="1"/>
              <a:t>pancreaticus</a:t>
            </a:r>
            <a:endParaRPr lang="en-US" dirty="0"/>
          </a:p>
          <a:p>
            <a:endParaRPr lang="en-GB" dirty="0"/>
          </a:p>
        </p:txBody>
      </p:sp>
    </p:spTree>
    <p:extLst>
      <p:ext uri="{BB962C8B-B14F-4D97-AF65-F5344CB8AC3E}">
        <p14:creationId xmlns:p14="http://schemas.microsoft.com/office/powerpoint/2010/main" val="1892736488"/>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D02CD5-E2B6-DF1D-3AF1-E5796EBF672A}"/>
              </a:ext>
            </a:extLst>
          </p:cNvPr>
          <p:cNvSpPr>
            <a:spLocks noGrp="1"/>
          </p:cNvSpPr>
          <p:nvPr>
            <p:ph type="title"/>
          </p:nvPr>
        </p:nvSpPr>
        <p:spPr/>
        <p:txBody>
          <a:bodyPr/>
          <a:lstStyle/>
          <a:p>
            <a:r>
              <a:rPr lang="en-US" dirty="0"/>
              <a:t>Risk factors for nonvariceal bleeding</a:t>
            </a:r>
            <a:endParaRPr lang="en-TZ" dirty="0"/>
          </a:p>
        </p:txBody>
      </p:sp>
      <p:sp>
        <p:nvSpPr>
          <p:cNvPr id="3" name="Content Placeholder 2">
            <a:extLst>
              <a:ext uri="{FF2B5EF4-FFF2-40B4-BE49-F238E27FC236}">
                <a16:creationId xmlns:a16="http://schemas.microsoft.com/office/drawing/2014/main" id="{D9818434-ED60-661E-57C9-9F6861629E33}"/>
              </a:ext>
            </a:extLst>
          </p:cNvPr>
          <p:cNvSpPr>
            <a:spLocks noGrp="1"/>
          </p:cNvSpPr>
          <p:nvPr>
            <p:ph idx="1"/>
          </p:nvPr>
        </p:nvSpPr>
        <p:spPr/>
        <p:txBody>
          <a:bodyPr/>
          <a:lstStyle/>
          <a:p>
            <a:r>
              <a:rPr lang="en-US" dirty="0"/>
              <a:t>Gastroesophageal procedures/surgeries</a:t>
            </a:r>
          </a:p>
          <a:p>
            <a:r>
              <a:rPr lang="en-US" dirty="0"/>
              <a:t>High alcohol consumption</a:t>
            </a:r>
          </a:p>
          <a:p>
            <a:r>
              <a:rPr lang="en-US" dirty="0" err="1"/>
              <a:t>Gastroesopghageal</a:t>
            </a:r>
            <a:r>
              <a:rPr lang="en-US" dirty="0"/>
              <a:t> </a:t>
            </a:r>
            <a:r>
              <a:rPr lang="en-US" dirty="0" err="1"/>
              <a:t>relux</a:t>
            </a:r>
            <a:r>
              <a:rPr lang="en-US" dirty="0"/>
              <a:t> disease</a:t>
            </a:r>
          </a:p>
          <a:p>
            <a:r>
              <a:rPr lang="en-US" dirty="0"/>
              <a:t>Hyperemesis gravidarum</a:t>
            </a:r>
          </a:p>
          <a:p>
            <a:r>
              <a:rPr lang="en-US" dirty="0"/>
              <a:t>Bulimia nervosa</a:t>
            </a:r>
          </a:p>
          <a:p>
            <a:endParaRPr lang="en-TZ" dirty="0"/>
          </a:p>
        </p:txBody>
      </p:sp>
    </p:spTree>
    <p:extLst>
      <p:ext uri="{BB962C8B-B14F-4D97-AF65-F5344CB8AC3E}">
        <p14:creationId xmlns:p14="http://schemas.microsoft.com/office/powerpoint/2010/main" val="347178927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905000" y="381000"/>
            <a:ext cx="8305800" cy="6172200"/>
          </a:xfrm>
        </p:spPr>
        <p:txBody>
          <a:bodyPr/>
          <a:lstStyle/>
          <a:p>
            <a:r>
              <a:rPr lang="en-US" sz="2400" dirty="0"/>
              <a:t>.</a:t>
            </a:r>
          </a:p>
          <a:p>
            <a:endParaRPr lang="en-US" dirty="0"/>
          </a:p>
          <a:p>
            <a:r>
              <a:rPr lang="en-US" dirty="0"/>
              <a:t>ROS</a:t>
            </a:r>
          </a:p>
          <a:p>
            <a:pPr lvl="1"/>
            <a:r>
              <a:rPr lang="en-US" dirty="0"/>
              <a:t>GUS; The patient had no history of pain during urination, inability to pass urine or the need to urinate frequently</a:t>
            </a:r>
          </a:p>
          <a:p>
            <a:pPr lvl="1"/>
            <a:r>
              <a:rPr lang="en-US" dirty="0"/>
              <a:t>RS; No </a:t>
            </a:r>
            <a:r>
              <a:rPr lang="en-US" dirty="0" err="1"/>
              <a:t>hx</a:t>
            </a:r>
            <a:r>
              <a:rPr lang="en-US" dirty="0"/>
              <a:t> of cough, chest pain, shortness of breath</a:t>
            </a:r>
          </a:p>
          <a:p>
            <a:pPr lvl="1"/>
            <a:r>
              <a:rPr lang="en-US" dirty="0"/>
              <a:t>MSS; No </a:t>
            </a:r>
            <a:r>
              <a:rPr lang="en-US" dirty="0" err="1"/>
              <a:t>hx</a:t>
            </a:r>
            <a:r>
              <a:rPr lang="en-US" dirty="0"/>
              <a:t> of muscle weakness or pain, painful joints, swellings of joints</a:t>
            </a:r>
          </a:p>
          <a:p>
            <a:pPr lvl="1"/>
            <a:r>
              <a:rPr lang="en-US" dirty="0"/>
              <a:t>ENT; no </a:t>
            </a:r>
            <a:r>
              <a:rPr lang="en-US" dirty="0" err="1"/>
              <a:t>hx</a:t>
            </a:r>
            <a:r>
              <a:rPr lang="en-US" dirty="0"/>
              <a:t> of discharge from ear/nose, no </a:t>
            </a:r>
            <a:r>
              <a:rPr lang="en-US" dirty="0" err="1"/>
              <a:t>hx</a:t>
            </a:r>
            <a:r>
              <a:rPr lang="en-US" dirty="0"/>
              <a:t> of pain in nose, throat/ear,  no </a:t>
            </a:r>
            <a:r>
              <a:rPr lang="en-US" dirty="0" err="1"/>
              <a:t>hx</a:t>
            </a:r>
            <a:r>
              <a:rPr lang="en-US" dirty="0"/>
              <a:t> of throat swellings</a:t>
            </a:r>
          </a:p>
          <a:p>
            <a:pPr lvl="1"/>
            <a:r>
              <a:rPr lang="en-US" dirty="0"/>
              <a:t>CNS; no </a:t>
            </a:r>
            <a:r>
              <a:rPr lang="en-US" dirty="0" err="1"/>
              <a:t>hx</a:t>
            </a:r>
            <a:r>
              <a:rPr lang="en-US" dirty="0"/>
              <a:t> of LOC, convulsions, fever, </a:t>
            </a:r>
          </a:p>
          <a:p>
            <a:pPr marL="450000" lvl="1" indent="0">
              <a:buNone/>
            </a:pPr>
            <a:endParaRPr lang="en-US" dirty="0"/>
          </a:p>
          <a:p>
            <a:pPr lvl="1"/>
            <a:endParaRPr lang="en-US" dirty="0"/>
          </a:p>
          <a:p>
            <a:pPr lvl="1">
              <a:buNone/>
            </a:pPr>
            <a:endParaRPr lang="en-US" dirty="0"/>
          </a:p>
          <a:p>
            <a:pPr lvl="1"/>
            <a:endParaRPr lang="en-US" dirty="0"/>
          </a:p>
        </p:txBody>
      </p:sp>
    </p:spTree>
    <p:extLst>
      <p:ext uri="{BB962C8B-B14F-4D97-AF65-F5344CB8AC3E}">
        <p14:creationId xmlns:p14="http://schemas.microsoft.com/office/powerpoint/2010/main" val="1398517734"/>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828800" y="838201"/>
            <a:ext cx="8229600" cy="4525963"/>
          </a:xfrm>
        </p:spPr>
        <p:txBody>
          <a:bodyPr>
            <a:normAutofit/>
          </a:bodyPr>
          <a:lstStyle/>
          <a:p>
            <a:pPr>
              <a:buNone/>
            </a:pPr>
            <a:r>
              <a:rPr lang="en-US" b="1" dirty="0"/>
              <a:t>Clinical features of </a:t>
            </a:r>
            <a:r>
              <a:rPr lang="en-US" dirty="0"/>
              <a:t>nonvariceal bleeding</a:t>
            </a:r>
            <a:endParaRPr lang="en-US" b="1" dirty="0"/>
          </a:p>
          <a:p>
            <a:pPr>
              <a:buFont typeface="Wingdings" pitchFamily="2" charset="2"/>
              <a:buChar char="§"/>
            </a:pPr>
            <a:r>
              <a:rPr lang="en-US" dirty="0"/>
              <a:t>Non bleeding varices are asymptomatic in most cases</a:t>
            </a:r>
          </a:p>
          <a:p>
            <a:pPr>
              <a:buFont typeface="Wingdings" pitchFamily="2" charset="2"/>
              <a:buChar char="§"/>
            </a:pPr>
            <a:r>
              <a:rPr lang="en-US" dirty="0"/>
              <a:t>Can also present with</a:t>
            </a:r>
          </a:p>
          <a:p>
            <a:pPr marL="571500" indent="-571500">
              <a:buFont typeface="+mj-lt"/>
              <a:buAutoNum type="romanLcPeriod"/>
            </a:pPr>
            <a:r>
              <a:rPr lang="en-US" dirty="0"/>
              <a:t>Hematemesis : </a:t>
            </a:r>
          </a:p>
          <a:p>
            <a:pPr marL="571500" indent="-571500">
              <a:buFont typeface="+mj-lt"/>
              <a:buAutoNum type="romanLcPeriod"/>
            </a:pPr>
            <a:r>
              <a:rPr lang="en-US" dirty="0"/>
              <a:t>Melena </a:t>
            </a:r>
          </a:p>
          <a:p>
            <a:pPr marL="571500" indent="-571500">
              <a:buFont typeface="+mj-lt"/>
              <a:buAutoNum type="romanLcPeriod"/>
            </a:pPr>
            <a:r>
              <a:rPr lang="en-US" dirty="0"/>
              <a:t>Hypotension and Shock in severe cases(rare)</a:t>
            </a:r>
          </a:p>
          <a:p>
            <a:pPr marL="571500" indent="-571500">
              <a:buFont typeface="+mj-lt"/>
              <a:buAutoNum type="romanLcPeriod"/>
            </a:pPr>
            <a:r>
              <a:rPr lang="en-US" dirty="0"/>
              <a:t>Syncope in severe cases(rare)</a:t>
            </a:r>
          </a:p>
          <a:p>
            <a:pPr marL="0" indent="0">
              <a:buNone/>
            </a:pPr>
            <a:endParaRPr lang="en-US" dirty="0"/>
          </a:p>
          <a:p>
            <a:endParaRPr lang="en-US" dirty="0"/>
          </a:p>
        </p:txBody>
      </p:sp>
    </p:spTree>
    <p:extLst>
      <p:ext uri="{BB962C8B-B14F-4D97-AF65-F5344CB8AC3E}">
        <p14:creationId xmlns:p14="http://schemas.microsoft.com/office/powerpoint/2010/main" val="2410671305"/>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D5433E-84C7-6F85-C962-CEA57BB987FB}"/>
              </a:ext>
            </a:extLst>
          </p:cNvPr>
          <p:cNvSpPr>
            <a:spLocks noGrp="1"/>
          </p:cNvSpPr>
          <p:nvPr>
            <p:ph type="title"/>
          </p:nvPr>
        </p:nvSpPr>
        <p:spPr/>
        <p:txBody>
          <a:bodyPr/>
          <a:lstStyle/>
          <a:p>
            <a:r>
              <a:rPr lang="en-US" dirty="0"/>
              <a:t>management</a:t>
            </a:r>
            <a:endParaRPr lang="en-TZ" dirty="0"/>
          </a:p>
        </p:txBody>
      </p:sp>
      <p:sp>
        <p:nvSpPr>
          <p:cNvPr id="3" name="Content Placeholder 2">
            <a:extLst>
              <a:ext uri="{FF2B5EF4-FFF2-40B4-BE49-F238E27FC236}">
                <a16:creationId xmlns:a16="http://schemas.microsoft.com/office/drawing/2014/main" id="{056D1076-0EDC-2B94-EA5D-B5A3D84417F6}"/>
              </a:ext>
            </a:extLst>
          </p:cNvPr>
          <p:cNvSpPr>
            <a:spLocks noGrp="1"/>
          </p:cNvSpPr>
          <p:nvPr>
            <p:ph idx="1"/>
          </p:nvPr>
        </p:nvSpPr>
        <p:spPr/>
        <p:txBody>
          <a:bodyPr/>
          <a:lstStyle/>
          <a:p>
            <a:r>
              <a:rPr lang="en-US" dirty="0"/>
              <a:t>Urgent </a:t>
            </a:r>
            <a:r>
              <a:rPr lang="en-US" b="1" dirty="0"/>
              <a:t>resuscitation</a:t>
            </a:r>
            <a:r>
              <a:rPr lang="en-US" dirty="0"/>
              <a:t> of </a:t>
            </a:r>
            <a:r>
              <a:rPr lang="en-US" dirty="0" err="1"/>
              <a:t>haemorrhagic</a:t>
            </a:r>
            <a:r>
              <a:rPr lang="en-US" dirty="0"/>
              <a:t> shock.</a:t>
            </a:r>
          </a:p>
          <a:p>
            <a:r>
              <a:rPr lang="en-US" b="1" dirty="0"/>
              <a:t>Endoscopy</a:t>
            </a:r>
            <a:r>
              <a:rPr lang="en-US" dirty="0"/>
              <a:t> to confirm the diagnosis-tear is seen in the lesser curvature.</a:t>
            </a:r>
          </a:p>
          <a:p>
            <a:r>
              <a:rPr lang="en-US" b="1" dirty="0"/>
              <a:t>Ryle's tube aspiration </a:t>
            </a:r>
            <a:r>
              <a:rPr lang="en-US" dirty="0"/>
              <a:t>for 48-72 hours.</a:t>
            </a:r>
          </a:p>
          <a:p>
            <a:r>
              <a:rPr lang="en-US" b="1" dirty="0" err="1"/>
              <a:t>Endotherapy</a:t>
            </a:r>
            <a:r>
              <a:rPr lang="en-US" dirty="0"/>
              <a:t>-injection adrenaline l: 10,000 dilution is effective. If not, </a:t>
            </a:r>
            <a:r>
              <a:rPr lang="en-US" dirty="0" err="1"/>
              <a:t>haernoclipping</a:t>
            </a:r>
            <a:r>
              <a:rPr lang="en-US" dirty="0"/>
              <a:t> can be done.</a:t>
            </a:r>
          </a:p>
          <a:p>
            <a:r>
              <a:rPr lang="en-US" dirty="0"/>
              <a:t>Multipolar </a:t>
            </a:r>
            <a:r>
              <a:rPr lang="en-US" b="1" dirty="0"/>
              <a:t>electric coagulation</a:t>
            </a:r>
          </a:p>
          <a:p>
            <a:r>
              <a:rPr lang="en-US" b="1" dirty="0">
                <a:solidFill>
                  <a:srgbClr val="FF0000"/>
                </a:solidFill>
              </a:rPr>
              <a:t>When all other measures fail</a:t>
            </a:r>
            <a:r>
              <a:rPr lang="en-US" dirty="0"/>
              <a:t>, </a:t>
            </a:r>
            <a:r>
              <a:rPr lang="en-US" b="1" dirty="0"/>
              <a:t>high gastrotomy </a:t>
            </a:r>
            <a:r>
              <a:rPr lang="en-US" dirty="0"/>
              <a:t>and under running is necessary with 2-0 silk sutures.</a:t>
            </a:r>
          </a:p>
          <a:p>
            <a:endParaRPr lang="en-TZ" dirty="0"/>
          </a:p>
        </p:txBody>
      </p:sp>
      <p:sp>
        <p:nvSpPr>
          <p:cNvPr id="7" name="TextBox 6">
            <a:extLst>
              <a:ext uri="{FF2B5EF4-FFF2-40B4-BE49-F238E27FC236}">
                <a16:creationId xmlns:a16="http://schemas.microsoft.com/office/drawing/2014/main" id="{BB7A470E-3C5E-7239-4397-E7ADA27B405F}"/>
              </a:ext>
            </a:extLst>
          </p:cNvPr>
          <p:cNvSpPr txBox="1"/>
          <p:nvPr/>
        </p:nvSpPr>
        <p:spPr>
          <a:xfrm>
            <a:off x="3049121" y="3244334"/>
            <a:ext cx="6098240" cy="369332"/>
          </a:xfrm>
          <a:prstGeom prst="rect">
            <a:avLst/>
          </a:prstGeom>
          <a:noFill/>
        </p:spPr>
        <p:txBody>
          <a:bodyPr wrap="square">
            <a:spAutoFit/>
          </a:bodyPr>
          <a:lstStyle/>
          <a:p>
            <a:pPr lvl="1"/>
            <a:r>
              <a:rPr lang="en-US" dirty="0"/>
              <a:t>(IBD)</a:t>
            </a:r>
          </a:p>
        </p:txBody>
      </p:sp>
    </p:spTree>
    <p:extLst>
      <p:ext uri="{BB962C8B-B14F-4D97-AF65-F5344CB8AC3E}">
        <p14:creationId xmlns:p14="http://schemas.microsoft.com/office/powerpoint/2010/main" val="3319270918"/>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7EE56A-855D-6AFA-1053-C65ADE23CD8C}"/>
              </a:ext>
            </a:extLst>
          </p:cNvPr>
          <p:cNvSpPr>
            <a:spLocks noGrp="1"/>
          </p:cNvSpPr>
          <p:nvPr>
            <p:ph type="title"/>
          </p:nvPr>
        </p:nvSpPr>
        <p:spPr/>
        <p:txBody>
          <a:bodyPr/>
          <a:lstStyle/>
          <a:p>
            <a:r>
              <a:rPr lang="en-US" dirty="0"/>
              <a:t>European Society of Gastrointestinal Endoscopy (ESGE) 2021  ten </a:t>
            </a:r>
            <a:r>
              <a:rPr lang="en-US" dirty="0" err="1"/>
              <a:t>recomendations</a:t>
            </a:r>
            <a:endParaRPr lang="en-TZ" dirty="0"/>
          </a:p>
        </p:txBody>
      </p:sp>
      <p:sp>
        <p:nvSpPr>
          <p:cNvPr id="3" name="Content Placeholder 2">
            <a:extLst>
              <a:ext uri="{FF2B5EF4-FFF2-40B4-BE49-F238E27FC236}">
                <a16:creationId xmlns:a16="http://schemas.microsoft.com/office/drawing/2014/main" id="{1592979C-0153-912F-04A7-48C2250E0CF7}"/>
              </a:ext>
            </a:extLst>
          </p:cNvPr>
          <p:cNvSpPr>
            <a:spLocks noGrp="1"/>
          </p:cNvSpPr>
          <p:nvPr>
            <p:ph idx="1"/>
          </p:nvPr>
        </p:nvSpPr>
        <p:spPr/>
        <p:txBody>
          <a:bodyPr/>
          <a:lstStyle/>
          <a:p>
            <a:pPr marL="571500" indent="-571500">
              <a:buFont typeface="+mj-lt"/>
              <a:buAutoNum type="arabicParenR"/>
            </a:pPr>
            <a:r>
              <a:rPr lang="en-US" dirty="0"/>
              <a:t>in patients with acute upper gastrointestinal hemorrhage (UGIH) the use of the </a:t>
            </a:r>
            <a:r>
              <a:rPr lang="en-US" b="1" dirty="0"/>
              <a:t>Glasgow– Blatchford Score (GBS)  </a:t>
            </a:r>
            <a:r>
              <a:rPr lang="en-US" dirty="0"/>
              <a:t>is recommended for pre-endoscopy risk stratification. </a:t>
            </a:r>
          </a:p>
          <a:p>
            <a:pPr lvl="1"/>
            <a:r>
              <a:rPr lang="en-US" dirty="0"/>
              <a:t>Patients with GBS ≤ 1 are at very low risk of rebleeding, mortality within 30 days, or needing hospital-based intervention and can be safely managed as outpatients with outpatient endoscopy. Strong recommendation, moderate quality evidence.</a:t>
            </a:r>
          </a:p>
        </p:txBody>
      </p:sp>
    </p:spTree>
    <p:extLst>
      <p:ext uri="{BB962C8B-B14F-4D97-AF65-F5344CB8AC3E}">
        <p14:creationId xmlns:p14="http://schemas.microsoft.com/office/powerpoint/2010/main" val="821327451"/>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AE468D-F47C-E93B-D9D4-7ECEB35069F3}"/>
              </a:ext>
            </a:extLst>
          </p:cNvPr>
          <p:cNvSpPr>
            <a:spLocks noGrp="1"/>
          </p:cNvSpPr>
          <p:nvPr>
            <p:ph type="title"/>
          </p:nvPr>
        </p:nvSpPr>
        <p:spPr/>
        <p:txBody>
          <a:bodyPr/>
          <a:lstStyle/>
          <a:p>
            <a:endParaRPr lang="en-TZ"/>
          </a:p>
        </p:txBody>
      </p:sp>
      <p:sp>
        <p:nvSpPr>
          <p:cNvPr id="3" name="Content Placeholder 2">
            <a:extLst>
              <a:ext uri="{FF2B5EF4-FFF2-40B4-BE49-F238E27FC236}">
                <a16:creationId xmlns:a16="http://schemas.microsoft.com/office/drawing/2014/main" id="{2D60F54F-2FC8-1BB8-EBFA-A3D41DF0FA12}"/>
              </a:ext>
            </a:extLst>
          </p:cNvPr>
          <p:cNvSpPr>
            <a:spLocks noGrp="1"/>
          </p:cNvSpPr>
          <p:nvPr>
            <p:ph idx="1"/>
          </p:nvPr>
        </p:nvSpPr>
        <p:spPr/>
        <p:txBody>
          <a:bodyPr/>
          <a:lstStyle/>
          <a:p>
            <a:pPr marL="0" indent="0">
              <a:buNone/>
            </a:pPr>
            <a:r>
              <a:rPr lang="en-US" dirty="0"/>
              <a:t>(2). ESGE recommends that in patients with acute UGIH who are taking </a:t>
            </a:r>
            <a:r>
              <a:rPr lang="en-US" b="1" dirty="0"/>
              <a:t>low-dose aspirin </a:t>
            </a:r>
            <a:r>
              <a:rPr lang="en-US" dirty="0"/>
              <a:t>as monotherapy for secondary </a:t>
            </a:r>
            <a:r>
              <a:rPr lang="en-US" b="1" dirty="0"/>
              <a:t>cardiovascular prophylaxis,</a:t>
            </a:r>
            <a:r>
              <a:rPr lang="en-US" dirty="0"/>
              <a:t> aspirin should </a:t>
            </a:r>
            <a:r>
              <a:rPr lang="en-US" b="1" dirty="0"/>
              <a:t>not be interrupted</a:t>
            </a:r>
            <a:r>
              <a:rPr lang="en-US" dirty="0"/>
              <a:t>. </a:t>
            </a:r>
            <a:r>
              <a:rPr lang="en-US" b="1" dirty="0"/>
              <a:t>If </a:t>
            </a:r>
            <a:r>
              <a:rPr lang="en-US" dirty="0"/>
              <a:t>for any reason it is </a:t>
            </a:r>
            <a:r>
              <a:rPr lang="en-US" b="1" dirty="0"/>
              <a:t>interrupted</a:t>
            </a:r>
            <a:r>
              <a:rPr lang="en-US" dirty="0"/>
              <a:t>, aspirin should be </a:t>
            </a:r>
            <a:r>
              <a:rPr lang="en-US" b="1" dirty="0"/>
              <a:t>restarted as soon as possible</a:t>
            </a:r>
            <a:r>
              <a:rPr lang="en-US" dirty="0"/>
              <a:t>, preferably </a:t>
            </a:r>
            <a:r>
              <a:rPr lang="en-US" b="1" dirty="0"/>
              <a:t>within 3–5 days</a:t>
            </a:r>
            <a:r>
              <a:rPr lang="en-US" dirty="0"/>
              <a:t>. Strong recommendation, moderate quality evidence. </a:t>
            </a:r>
          </a:p>
          <a:p>
            <a:pPr marL="0" indent="0">
              <a:buNone/>
            </a:pPr>
            <a:endParaRPr lang="en-US" dirty="0"/>
          </a:p>
          <a:p>
            <a:pPr marL="0" indent="0">
              <a:buNone/>
            </a:pPr>
            <a:r>
              <a:rPr lang="en-US" dirty="0"/>
              <a:t>(3). ESGE recommends that following hemodynamic </a:t>
            </a:r>
            <a:r>
              <a:rPr lang="en-US" b="1" dirty="0"/>
              <a:t>resuscitation</a:t>
            </a:r>
            <a:r>
              <a:rPr lang="en-US" dirty="0"/>
              <a:t>, </a:t>
            </a:r>
            <a:r>
              <a:rPr lang="en-US" b="1" dirty="0"/>
              <a:t>early (≤ 24 hours) </a:t>
            </a:r>
            <a:r>
              <a:rPr lang="en-US" dirty="0"/>
              <a:t>upper gastrointestinal (GI) </a:t>
            </a:r>
            <a:r>
              <a:rPr lang="en-US" b="1" dirty="0"/>
              <a:t>endoscopy</a:t>
            </a:r>
            <a:r>
              <a:rPr lang="en-US" dirty="0"/>
              <a:t> should be performed. Strong recommendation, high quality evidence.</a:t>
            </a:r>
            <a:endParaRPr lang="en-TZ" dirty="0"/>
          </a:p>
        </p:txBody>
      </p:sp>
    </p:spTree>
    <p:extLst>
      <p:ext uri="{BB962C8B-B14F-4D97-AF65-F5344CB8AC3E}">
        <p14:creationId xmlns:p14="http://schemas.microsoft.com/office/powerpoint/2010/main" val="336369167"/>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0289FF-7317-08BC-B1AD-04E857E2C5B0}"/>
              </a:ext>
            </a:extLst>
          </p:cNvPr>
          <p:cNvSpPr>
            <a:spLocks noGrp="1"/>
          </p:cNvSpPr>
          <p:nvPr>
            <p:ph type="title"/>
          </p:nvPr>
        </p:nvSpPr>
        <p:spPr/>
        <p:txBody>
          <a:bodyPr/>
          <a:lstStyle/>
          <a:p>
            <a:endParaRPr lang="en-TZ"/>
          </a:p>
        </p:txBody>
      </p:sp>
      <p:sp>
        <p:nvSpPr>
          <p:cNvPr id="3" name="Content Placeholder 2">
            <a:extLst>
              <a:ext uri="{FF2B5EF4-FFF2-40B4-BE49-F238E27FC236}">
                <a16:creationId xmlns:a16="http://schemas.microsoft.com/office/drawing/2014/main" id="{B468A11B-A0AA-3795-7A88-709F128AC249}"/>
              </a:ext>
            </a:extLst>
          </p:cNvPr>
          <p:cNvSpPr>
            <a:spLocks noGrp="1"/>
          </p:cNvSpPr>
          <p:nvPr>
            <p:ph idx="1"/>
          </p:nvPr>
        </p:nvSpPr>
        <p:spPr>
          <a:xfrm>
            <a:off x="838200" y="1690688"/>
            <a:ext cx="10515600" cy="4802187"/>
          </a:xfrm>
        </p:spPr>
        <p:txBody>
          <a:bodyPr>
            <a:normAutofit lnSpcReduction="10000"/>
          </a:bodyPr>
          <a:lstStyle/>
          <a:p>
            <a:r>
              <a:rPr lang="en-US" dirty="0"/>
              <a:t>(4). ESGE </a:t>
            </a:r>
            <a:r>
              <a:rPr lang="en-US" b="1" dirty="0">
                <a:solidFill>
                  <a:srgbClr val="FF0000"/>
                </a:solidFill>
              </a:rPr>
              <a:t>does not recommend </a:t>
            </a:r>
            <a:r>
              <a:rPr lang="en-US" b="1" dirty="0"/>
              <a:t>urgent (≤ 12 hours) </a:t>
            </a:r>
            <a:r>
              <a:rPr lang="en-US" dirty="0"/>
              <a:t>upper GI endoscopy since as compared to early endoscopy, patient </a:t>
            </a:r>
            <a:r>
              <a:rPr lang="en-US" b="1" dirty="0"/>
              <a:t>outcomes are not improved</a:t>
            </a:r>
            <a:r>
              <a:rPr lang="en-US" dirty="0"/>
              <a:t>. Strong recommendation, high quality evidence.</a:t>
            </a:r>
          </a:p>
          <a:p>
            <a:r>
              <a:rPr lang="en-US" dirty="0"/>
              <a:t>(5). ESGE recommends for patients with actively bleeding ulcers (</a:t>
            </a:r>
            <a:r>
              <a:rPr lang="en-US" dirty="0" err="1"/>
              <a:t>FIa</a:t>
            </a:r>
            <a:r>
              <a:rPr lang="en-US" dirty="0"/>
              <a:t>, </a:t>
            </a:r>
            <a:r>
              <a:rPr lang="en-US" dirty="0" err="1"/>
              <a:t>FIb</a:t>
            </a:r>
            <a:r>
              <a:rPr lang="en-US" dirty="0"/>
              <a:t>), combination therapy using </a:t>
            </a:r>
            <a:r>
              <a:rPr lang="en-US" b="1" dirty="0"/>
              <a:t>epinephrine injection </a:t>
            </a:r>
            <a:r>
              <a:rPr lang="en-US" dirty="0"/>
              <a:t>plus a </a:t>
            </a:r>
            <a:r>
              <a:rPr lang="en-US" b="1" dirty="0"/>
              <a:t>second hemostasis modality </a:t>
            </a:r>
            <a:r>
              <a:rPr lang="en-US" dirty="0"/>
              <a:t>(</a:t>
            </a:r>
            <a:r>
              <a:rPr lang="en-US" b="1" dirty="0">
                <a:solidFill>
                  <a:srgbClr val="FF0000"/>
                </a:solidFill>
              </a:rPr>
              <a:t>contact thermal</a:t>
            </a:r>
            <a:r>
              <a:rPr lang="en-US" b="1" dirty="0"/>
              <a:t> </a:t>
            </a:r>
            <a:r>
              <a:rPr lang="en-US" dirty="0"/>
              <a:t>or </a:t>
            </a:r>
            <a:r>
              <a:rPr lang="en-US" b="1" dirty="0">
                <a:solidFill>
                  <a:srgbClr val="FF0000"/>
                </a:solidFill>
              </a:rPr>
              <a:t>mechanical therapy</a:t>
            </a:r>
            <a:r>
              <a:rPr lang="en-US" dirty="0"/>
              <a:t>). Strong recommendation, high quality evidence. </a:t>
            </a:r>
          </a:p>
          <a:p>
            <a:r>
              <a:rPr lang="en-US" dirty="0"/>
              <a:t>(6). ESGE recommends for patients with an ulcer with a nonbleeding visible vessel (</a:t>
            </a:r>
            <a:r>
              <a:rPr lang="en-US" dirty="0" err="1"/>
              <a:t>FIIa</a:t>
            </a:r>
            <a:r>
              <a:rPr lang="en-US" dirty="0"/>
              <a:t>), </a:t>
            </a:r>
            <a:r>
              <a:rPr lang="en-US" b="1" dirty="0"/>
              <a:t>contact or noncontact thermal therapy, mechanical therapy, or injection of a sclerosing agent</a:t>
            </a:r>
            <a:r>
              <a:rPr lang="en-US" dirty="0"/>
              <a:t>, each as monotherapy or in combination with </a:t>
            </a:r>
            <a:r>
              <a:rPr lang="en-US" b="1" dirty="0"/>
              <a:t>epinephrine injection</a:t>
            </a:r>
            <a:r>
              <a:rPr lang="en-US" dirty="0"/>
              <a:t>. Strong recommendation, high quality evidence.</a:t>
            </a:r>
            <a:endParaRPr lang="en-TZ" dirty="0"/>
          </a:p>
        </p:txBody>
      </p:sp>
    </p:spTree>
    <p:extLst>
      <p:ext uri="{BB962C8B-B14F-4D97-AF65-F5344CB8AC3E}">
        <p14:creationId xmlns:p14="http://schemas.microsoft.com/office/powerpoint/2010/main" val="1354527256"/>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C71EDF-348F-5EE5-3752-12862E64DA7D}"/>
              </a:ext>
            </a:extLst>
          </p:cNvPr>
          <p:cNvSpPr>
            <a:spLocks noGrp="1"/>
          </p:cNvSpPr>
          <p:nvPr>
            <p:ph type="title"/>
          </p:nvPr>
        </p:nvSpPr>
        <p:spPr/>
        <p:txBody>
          <a:bodyPr/>
          <a:lstStyle/>
          <a:p>
            <a:endParaRPr lang="en-TZ"/>
          </a:p>
        </p:txBody>
      </p:sp>
      <p:sp>
        <p:nvSpPr>
          <p:cNvPr id="3" name="Content Placeholder 2">
            <a:extLst>
              <a:ext uri="{FF2B5EF4-FFF2-40B4-BE49-F238E27FC236}">
                <a16:creationId xmlns:a16="http://schemas.microsoft.com/office/drawing/2014/main" id="{F951AACC-10B1-D622-2566-757C4B8F1851}"/>
              </a:ext>
            </a:extLst>
          </p:cNvPr>
          <p:cNvSpPr>
            <a:spLocks noGrp="1"/>
          </p:cNvSpPr>
          <p:nvPr>
            <p:ph idx="1"/>
          </p:nvPr>
        </p:nvSpPr>
        <p:spPr/>
        <p:txBody>
          <a:bodyPr>
            <a:normAutofit lnSpcReduction="10000"/>
          </a:bodyPr>
          <a:lstStyle/>
          <a:p>
            <a:r>
              <a:rPr lang="en-US" dirty="0"/>
              <a:t>(7). ESGE suggests that in patients with </a:t>
            </a:r>
            <a:r>
              <a:rPr lang="en-US" b="1" dirty="0"/>
              <a:t>persistent bleeding refractory </a:t>
            </a:r>
            <a:r>
              <a:rPr lang="en-US" dirty="0"/>
              <a:t>to standard hemostasis modalities, the use of a </a:t>
            </a:r>
            <a:r>
              <a:rPr lang="en-US" b="1" dirty="0"/>
              <a:t>topical hemostatic spray/powder or cap-mounted clip should be considered</a:t>
            </a:r>
            <a:r>
              <a:rPr lang="en-US" dirty="0"/>
              <a:t>. </a:t>
            </a:r>
            <a:r>
              <a:rPr lang="en-US" b="1" dirty="0">
                <a:solidFill>
                  <a:srgbClr val="FF0000"/>
                </a:solidFill>
              </a:rPr>
              <a:t>Weak recommendation, </a:t>
            </a:r>
            <a:r>
              <a:rPr lang="en-US" dirty="0"/>
              <a:t>low quality evidence. </a:t>
            </a:r>
          </a:p>
          <a:p>
            <a:r>
              <a:rPr lang="en-US" dirty="0"/>
              <a:t>(8). ESGE recommends that for patients with </a:t>
            </a:r>
            <a:r>
              <a:rPr lang="en-US" b="1" dirty="0"/>
              <a:t>clinical evidence of recurrent peptic ulcer hemorrhage</a:t>
            </a:r>
            <a:r>
              <a:rPr lang="en-US" dirty="0"/>
              <a:t>, use of a </a:t>
            </a:r>
            <a:r>
              <a:rPr lang="en-US" b="1" dirty="0"/>
              <a:t>cap-mounted clip </a:t>
            </a:r>
            <a:r>
              <a:rPr lang="en-US" dirty="0"/>
              <a:t>should be considered. In the case of </a:t>
            </a:r>
            <a:r>
              <a:rPr lang="en-US" b="1" dirty="0">
                <a:solidFill>
                  <a:srgbClr val="FF0000"/>
                </a:solidFill>
              </a:rPr>
              <a:t>failure</a:t>
            </a:r>
            <a:r>
              <a:rPr lang="en-US" dirty="0"/>
              <a:t> of this second attempt at endoscopic hemostasis, </a:t>
            </a:r>
            <a:r>
              <a:rPr lang="en-US" b="1" dirty="0"/>
              <a:t>transcatheter angiographic embolization (TAE)</a:t>
            </a:r>
            <a:r>
              <a:rPr lang="en-US" dirty="0"/>
              <a:t> should be considered. Surgery is indicated when TAE is not locally available or after failed TAE. Strong recommendation, moderate quality evidence</a:t>
            </a:r>
            <a:endParaRPr lang="en-TZ" dirty="0"/>
          </a:p>
        </p:txBody>
      </p:sp>
    </p:spTree>
    <p:extLst>
      <p:ext uri="{BB962C8B-B14F-4D97-AF65-F5344CB8AC3E}">
        <p14:creationId xmlns:p14="http://schemas.microsoft.com/office/powerpoint/2010/main" val="1349966758"/>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8D21DF-1587-25D4-8091-795BE95E9172}"/>
              </a:ext>
            </a:extLst>
          </p:cNvPr>
          <p:cNvSpPr>
            <a:spLocks noGrp="1"/>
          </p:cNvSpPr>
          <p:nvPr>
            <p:ph type="title"/>
          </p:nvPr>
        </p:nvSpPr>
        <p:spPr/>
        <p:txBody>
          <a:bodyPr/>
          <a:lstStyle/>
          <a:p>
            <a:endParaRPr lang="en-TZ"/>
          </a:p>
        </p:txBody>
      </p:sp>
      <p:sp>
        <p:nvSpPr>
          <p:cNvPr id="3" name="Content Placeholder 2">
            <a:extLst>
              <a:ext uri="{FF2B5EF4-FFF2-40B4-BE49-F238E27FC236}">
                <a16:creationId xmlns:a16="http://schemas.microsoft.com/office/drawing/2014/main" id="{73493702-DEB7-9358-D484-6DBD2C5F359C}"/>
              </a:ext>
            </a:extLst>
          </p:cNvPr>
          <p:cNvSpPr>
            <a:spLocks noGrp="1"/>
          </p:cNvSpPr>
          <p:nvPr>
            <p:ph idx="1"/>
          </p:nvPr>
        </p:nvSpPr>
        <p:spPr/>
        <p:txBody>
          <a:bodyPr/>
          <a:lstStyle/>
          <a:p>
            <a:r>
              <a:rPr lang="en-US" dirty="0"/>
              <a:t>(9). ESGE recommends </a:t>
            </a:r>
            <a:r>
              <a:rPr lang="en-US" b="1" dirty="0"/>
              <a:t>high dose proton pump inhibitor (PPI) </a:t>
            </a:r>
            <a:r>
              <a:rPr lang="en-US" dirty="0"/>
              <a:t>therapy for patients who receive endoscopic hemostasis and for patients with </a:t>
            </a:r>
            <a:r>
              <a:rPr lang="en-US" dirty="0" err="1"/>
              <a:t>FIIb</a:t>
            </a:r>
            <a:r>
              <a:rPr lang="en-US" dirty="0"/>
              <a:t> ulcer stigmata (adherent clot) not treated endoscopically. (a) PPI therapy should be administered as an </a:t>
            </a:r>
            <a:r>
              <a:rPr lang="en-US" b="1" dirty="0"/>
              <a:t>intravenous bolus </a:t>
            </a:r>
            <a:r>
              <a:rPr lang="en-US" dirty="0"/>
              <a:t>followed by </a:t>
            </a:r>
            <a:r>
              <a:rPr lang="en-US" b="1" dirty="0"/>
              <a:t>continuous infusion </a:t>
            </a:r>
            <a:r>
              <a:rPr lang="en-US" dirty="0"/>
              <a:t>(e. g., </a:t>
            </a:r>
            <a:r>
              <a:rPr lang="en-US" b="1" dirty="0">
                <a:solidFill>
                  <a:srgbClr val="00B050"/>
                </a:solidFill>
              </a:rPr>
              <a:t>80mg then 8 mg/hour)</a:t>
            </a:r>
            <a:r>
              <a:rPr lang="en-US" dirty="0">
                <a:solidFill>
                  <a:srgbClr val="00B050"/>
                </a:solidFill>
              </a:rPr>
              <a:t> </a:t>
            </a:r>
            <a:r>
              <a:rPr lang="en-US" b="1" dirty="0">
                <a:solidFill>
                  <a:srgbClr val="00B050"/>
                </a:solidFill>
              </a:rPr>
              <a:t>for 72 hours </a:t>
            </a:r>
            <a:r>
              <a:rPr lang="en-US" dirty="0"/>
              <a:t>post endoscopy. (b) High dose PPI therapies given as intravenous bolus dosing (</a:t>
            </a:r>
            <a:r>
              <a:rPr lang="en-US" b="1" dirty="0">
                <a:solidFill>
                  <a:srgbClr val="00B050"/>
                </a:solidFill>
              </a:rPr>
              <a:t>twice-daily</a:t>
            </a:r>
            <a:r>
              <a:rPr lang="en-US" dirty="0"/>
              <a:t>) </a:t>
            </a:r>
            <a:r>
              <a:rPr lang="en-US" b="1" dirty="0">
                <a:solidFill>
                  <a:srgbClr val="00B050"/>
                </a:solidFill>
              </a:rPr>
              <a:t>or in oral formulation (twice-daily) </a:t>
            </a:r>
            <a:r>
              <a:rPr lang="en-US" dirty="0"/>
              <a:t>can be considered as alternative regimens. Strong recommendation, high quality evidence</a:t>
            </a:r>
            <a:endParaRPr lang="en-TZ" dirty="0"/>
          </a:p>
        </p:txBody>
      </p:sp>
    </p:spTree>
    <p:extLst>
      <p:ext uri="{BB962C8B-B14F-4D97-AF65-F5344CB8AC3E}">
        <p14:creationId xmlns:p14="http://schemas.microsoft.com/office/powerpoint/2010/main" val="1100927031"/>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942D62-AC46-19B5-4757-F1B53B3D721F}"/>
              </a:ext>
            </a:extLst>
          </p:cNvPr>
          <p:cNvSpPr>
            <a:spLocks noGrp="1"/>
          </p:cNvSpPr>
          <p:nvPr>
            <p:ph type="title"/>
          </p:nvPr>
        </p:nvSpPr>
        <p:spPr/>
        <p:txBody>
          <a:bodyPr/>
          <a:lstStyle/>
          <a:p>
            <a:endParaRPr lang="en-TZ"/>
          </a:p>
        </p:txBody>
      </p:sp>
      <p:sp>
        <p:nvSpPr>
          <p:cNvPr id="3" name="Content Placeholder 2">
            <a:extLst>
              <a:ext uri="{FF2B5EF4-FFF2-40B4-BE49-F238E27FC236}">
                <a16:creationId xmlns:a16="http://schemas.microsoft.com/office/drawing/2014/main" id="{3BBF5BAE-1917-A16E-AFAE-33E410D0050E}"/>
              </a:ext>
            </a:extLst>
          </p:cNvPr>
          <p:cNvSpPr>
            <a:spLocks noGrp="1"/>
          </p:cNvSpPr>
          <p:nvPr>
            <p:ph idx="1"/>
          </p:nvPr>
        </p:nvSpPr>
        <p:spPr/>
        <p:txBody>
          <a:bodyPr/>
          <a:lstStyle/>
          <a:p>
            <a:r>
              <a:rPr lang="en-US" dirty="0"/>
              <a:t>(10). ESGE recommends that in patients </a:t>
            </a:r>
            <a:r>
              <a:rPr lang="en-US" b="1" dirty="0"/>
              <a:t>who require ongoing anticoagulation therapy</a:t>
            </a:r>
            <a:r>
              <a:rPr lang="en-US" dirty="0"/>
              <a:t> following acute NVUGIH (e. g., peptic ulcer hemorrhage), </a:t>
            </a:r>
            <a:r>
              <a:rPr lang="en-US" b="1" dirty="0"/>
              <a:t>anticoagulation should be resumed as soon as the bleeding has been controlled</a:t>
            </a:r>
            <a:r>
              <a:rPr lang="en-US" dirty="0"/>
              <a:t>, preferably within or soon </a:t>
            </a:r>
            <a:r>
              <a:rPr lang="en-US" b="1" dirty="0">
                <a:solidFill>
                  <a:srgbClr val="00B050"/>
                </a:solidFill>
              </a:rPr>
              <a:t>after 7 days </a:t>
            </a:r>
            <a:r>
              <a:rPr lang="en-US" dirty="0"/>
              <a:t>of the bleeding event, based on thromboembolic risk. The rapid onset of action of direct oral anticoagulants (DOACS), as compared to vitamin K antagonists (VKAs), must be considered in this context. Strong recommendation, low quality evidence.</a:t>
            </a:r>
            <a:endParaRPr lang="en-TZ" dirty="0"/>
          </a:p>
        </p:txBody>
      </p:sp>
    </p:spTree>
    <p:extLst>
      <p:ext uri="{BB962C8B-B14F-4D97-AF65-F5344CB8AC3E}">
        <p14:creationId xmlns:p14="http://schemas.microsoft.com/office/powerpoint/2010/main" val="3671467700"/>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MANAGEMENT cont.</a:t>
            </a:r>
          </a:p>
        </p:txBody>
      </p:sp>
      <p:sp>
        <p:nvSpPr>
          <p:cNvPr id="3" name="Content Placeholder 2"/>
          <p:cNvSpPr>
            <a:spLocks noGrp="1"/>
          </p:cNvSpPr>
          <p:nvPr>
            <p:ph idx="1"/>
          </p:nvPr>
        </p:nvSpPr>
        <p:spPr/>
        <p:txBody>
          <a:bodyPr/>
          <a:lstStyle/>
          <a:p>
            <a:pPr marL="36900" indent="0">
              <a:buNone/>
            </a:pPr>
            <a:r>
              <a:rPr lang="en-GB" sz="3200" dirty="0"/>
              <a:t>Treatment</a:t>
            </a:r>
          </a:p>
          <a:p>
            <a:pPr>
              <a:buClr>
                <a:srgbClr val="FFFF00"/>
              </a:buClr>
            </a:pPr>
            <a:r>
              <a:rPr lang="en-US" altLang="en-US" dirty="0"/>
              <a:t>Initial management </a:t>
            </a:r>
          </a:p>
          <a:p>
            <a:pPr>
              <a:buClr>
                <a:srgbClr val="FFFF00"/>
              </a:buClr>
            </a:pPr>
            <a:r>
              <a:rPr lang="en-US" altLang="en-US" dirty="0"/>
              <a:t>Pharmacological</a:t>
            </a:r>
            <a:r>
              <a:rPr lang="en-GB" altLang="en-US" dirty="0"/>
              <a:t> therapy</a:t>
            </a:r>
            <a:endParaRPr lang="en-US" altLang="en-US" dirty="0"/>
          </a:p>
          <a:p>
            <a:pPr>
              <a:buClr>
                <a:srgbClr val="FFFF00"/>
              </a:buClr>
            </a:pPr>
            <a:r>
              <a:rPr lang="en-US" altLang="en-US" dirty="0"/>
              <a:t>Endoscopic therapy</a:t>
            </a:r>
          </a:p>
          <a:p>
            <a:pPr>
              <a:buClr>
                <a:srgbClr val="FFFF00"/>
              </a:buClr>
            </a:pPr>
            <a:r>
              <a:rPr lang="en-US" altLang="en-US" dirty="0"/>
              <a:t>Surgical therapy</a:t>
            </a:r>
            <a:endParaRPr lang="en-GB" dirty="0"/>
          </a:p>
          <a:p>
            <a:endParaRPr lang="en-GB" dirty="0"/>
          </a:p>
          <a:p>
            <a:pPr marL="36900" indent="0">
              <a:buNone/>
            </a:pPr>
            <a:endParaRPr lang="en-GB" dirty="0"/>
          </a:p>
        </p:txBody>
      </p:sp>
    </p:spTree>
    <p:extLst>
      <p:ext uri="{BB962C8B-B14F-4D97-AF65-F5344CB8AC3E}">
        <p14:creationId xmlns:p14="http://schemas.microsoft.com/office/powerpoint/2010/main" val="2711246313"/>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TREATMENT </a:t>
            </a:r>
            <a:r>
              <a:rPr lang="en-GB" dirty="0" err="1"/>
              <a:t>cont</a:t>
            </a:r>
            <a:endParaRPr lang="en-GB" dirty="0"/>
          </a:p>
        </p:txBody>
      </p:sp>
      <p:sp>
        <p:nvSpPr>
          <p:cNvPr id="3" name="Content Placeholder 2"/>
          <p:cNvSpPr>
            <a:spLocks noGrp="1"/>
          </p:cNvSpPr>
          <p:nvPr>
            <p:ph idx="1"/>
          </p:nvPr>
        </p:nvSpPr>
        <p:spPr/>
        <p:txBody>
          <a:bodyPr>
            <a:normAutofit/>
          </a:bodyPr>
          <a:lstStyle/>
          <a:p>
            <a:pPr marL="36900" indent="0">
              <a:buNone/>
            </a:pPr>
            <a:r>
              <a:rPr lang="en-GB" sz="3200" dirty="0"/>
              <a:t>Initial management</a:t>
            </a:r>
          </a:p>
          <a:p>
            <a:r>
              <a:rPr lang="en-GB" dirty="0"/>
              <a:t>Assess haemodynamic instability</a:t>
            </a:r>
          </a:p>
          <a:p>
            <a:r>
              <a:rPr lang="en-GB" dirty="0"/>
              <a:t> Resuscitation </a:t>
            </a:r>
          </a:p>
          <a:p>
            <a:r>
              <a:rPr lang="en-GB" dirty="0"/>
              <a:t> Haemogram and coagulation studies</a:t>
            </a:r>
          </a:p>
          <a:p>
            <a:r>
              <a:rPr lang="en-GB" dirty="0"/>
              <a:t> Nasogastric tube (in/out)</a:t>
            </a:r>
          </a:p>
          <a:p>
            <a:r>
              <a:rPr lang="en-GB" dirty="0"/>
              <a:t> Monitoring of vital signs and urine output</a:t>
            </a:r>
          </a:p>
          <a:p>
            <a:pPr marL="36900" indent="0">
              <a:buNone/>
            </a:pPr>
            <a:endParaRPr lang="en-GB" dirty="0"/>
          </a:p>
        </p:txBody>
      </p:sp>
    </p:spTree>
    <p:extLst>
      <p:ext uri="{BB962C8B-B14F-4D97-AF65-F5344CB8AC3E}">
        <p14:creationId xmlns:p14="http://schemas.microsoft.com/office/powerpoint/2010/main" val="216524677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981200" y="609600"/>
            <a:ext cx="8229600" cy="5867400"/>
          </a:xfrm>
        </p:spPr>
        <p:txBody>
          <a:bodyPr/>
          <a:lstStyle/>
          <a:p>
            <a:r>
              <a:rPr lang="en-US" dirty="0" err="1"/>
              <a:t>PMHx</a:t>
            </a:r>
            <a:endParaRPr lang="en-US" dirty="0"/>
          </a:p>
          <a:p>
            <a:pPr lvl="2"/>
            <a:r>
              <a:rPr lang="en-US" dirty="0"/>
              <a:t>1</a:t>
            </a:r>
            <a:r>
              <a:rPr lang="en-US" baseline="30000" dirty="0"/>
              <a:t>st</a:t>
            </a:r>
            <a:r>
              <a:rPr lang="en-US" dirty="0"/>
              <a:t> admission</a:t>
            </a:r>
          </a:p>
          <a:p>
            <a:pPr lvl="2"/>
            <a:r>
              <a:rPr lang="en-US" dirty="0"/>
              <a:t>No </a:t>
            </a:r>
            <a:r>
              <a:rPr lang="en-US" dirty="0" err="1"/>
              <a:t>hx</a:t>
            </a:r>
            <a:r>
              <a:rPr lang="en-US" dirty="0"/>
              <a:t> of surgery</a:t>
            </a:r>
          </a:p>
          <a:p>
            <a:pPr lvl="2"/>
            <a:r>
              <a:rPr lang="en-US" dirty="0"/>
              <a:t>No </a:t>
            </a:r>
            <a:r>
              <a:rPr lang="en-US" dirty="0" err="1"/>
              <a:t>hx</a:t>
            </a:r>
            <a:r>
              <a:rPr lang="en-US" dirty="0"/>
              <a:t> of BT</a:t>
            </a:r>
          </a:p>
          <a:p>
            <a:pPr lvl="2"/>
            <a:r>
              <a:rPr lang="en-US" dirty="0"/>
              <a:t>No </a:t>
            </a:r>
            <a:r>
              <a:rPr lang="en-US" dirty="0" err="1"/>
              <a:t>hx</a:t>
            </a:r>
            <a:r>
              <a:rPr lang="en-US" dirty="0"/>
              <a:t> of drug/food allergy</a:t>
            </a:r>
          </a:p>
          <a:p>
            <a:pPr lvl="2"/>
            <a:r>
              <a:rPr lang="en-US" dirty="0"/>
              <a:t>No </a:t>
            </a:r>
            <a:r>
              <a:rPr lang="en-US" dirty="0" err="1"/>
              <a:t>hx</a:t>
            </a:r>
            <a:r>
              <a:rPr lang="en-US" dirty="0"/>
              <a:t> of chronic illness</a:t>
            </a:r>
          </a:p>
          <a:p>
            <a:r>
              <a:rPr lang="en-US" dirty="0" err="1"/>
              <a:t>FMSHx</a:t>
            </a:r>
            <a:endParaRPr lang="en-US" dirty="0"/>
          </a:p>
          <a:p>
            <a:pPr lvl="2"/>
            <a:r>
              <a:rPr lang="en-US" dirty="0"/>
              <a:t>Married with two children – all are well</a:t>
            </a:r>
          </a:p>
          <a:p>
            <a:pPr lvl="2"/>
            <a:r>
              <a:rPr lang="en-US" dirty="0"/>
              <a:t>His mother has history of PUD</a:t>
            </a:r>
          </a:p>
          <a:p>
            <a:pPr lvl="2"/>
            <a:r>
              <a:rPr lang="en-US" dirty="0"/>
              <a:t>Drinks alcohol (1 small bottle of </a:t>
            </a:r>
            <a:r>
              <a:rPr lang="en-US" dirty="0" err="1"/>
              <a:t>konyagi</a:t>
            </a:r>
            <a:r>
              <a:rPr lang="en-US" dirty="0"/>
              <a:t> per day, alternates with beer)</a:t>
            </a:r>
          </a:p>
          <a:p>
            <a:pPr lvl="2"/>
            <a:r>
              <a:rPr lang="en-US" dirty="0"/>
              <a:t>He smokes 7 cigarettes per day for 4 years</a:t>
            </a:r>
          </a:p>
        </p:txBody>
      </p:sp>
    </p:spTree>
    <p:extLst>
      <p:ext uri="{BB962C8B-B14F-4D97-AF65-F5344CB8AC3E}">
        <p14:creationId xmlns:p14="http://schemas.microsoft.com/office/powerpoint/2010/main" val="3095446111"/>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400" y="0"/>
            <a:ext cx="8229600" cy="1143000"/>
          </a:xfrm>
        </p:spPr>
        <p:txBody>
          <a:bodyPr/>
          <a:lstStyle/>
          <a:p>
            <a:r>
              <a:rPr lang="en-US" b="1" dirty="0"/>
              <a:t>Management</a:t>
            </a:r>
          </a:p>
        </p:txBody>
      </p:sp>
      <p:sp>
        <p:nvSpPr>
          <p:cNvPr id="3" name="Content Placeholder 2"/>
          <p:cNvSpPr>
            <a:spLocks noGrp="1"/>
          </p:cNvSpPr>
          <p:nvPr>
            <p:ph idx="1"/>
          </p:nvPr>
        </p:nvSpPr>
        <p:spPr>
          <a:xfrm>
            <a:off x="1752600" y="1143000"/>
            <a:ext cx="8610600" cy="5486400"/>
          </a:xfrm>
        </p:spPr>
        <p:txBody>
          <a:bodyPr/>
          <a:lstStyle/>
          <a:p>
            <a:r>
              <a:rPr lang="en-US" b="1" dirty="0"/>
              <a:t>General resuscitation</a:t>
            </a:r>
          </a:p>
          <a:p>
            <a:pPr>
              <a:buNone/>
            </a:pPr>
            <a:r>
              <a:rPr lang="en-US" dirty="0" err="1"/>
              <a:t>Abc</a:t>
            </a:r>
            <a:r>
              <a:rPr lang="en-US" dirty="0"/>
              <a:t> </a:t>
            </a:r>
            <a:r>
              <a:rPr lang="en-US" dirty="0" err="1"/>
              <a:t>protocal</a:t>
            </a:r>
            <a:r>
              <a:rPr lang="en-US" dirty="0"/>
              <a:t> should be followed</a:t>
            </a:r>
          </a:p>
          <a:p>
            <a:pPr>
              <a:buNone/>
            </a:pPr>
            <a:r>
              <a:rPr lang="en-US" dirty="0"/>
              <a:t>Two large-bore </a:t>
            </a:r>
            <a:r>
              <a:rPr lang="en-US" dirty="0" err="1"/>
              <a:t>cannula</a:t>
            </a:r>
            <a:endParaRPr lang="en-US" dirty="0"/>
          </a:p>
          <a:p>
            <a:pPr>
              <a:buNone/>
            </a:pPr>
            <a:r>
              <a:rPr lang="en-US" dirty="0"/>
              <a:t>Resuscitated by blood</a:t>
            </a:r>
          </a:p>
          <a:p>
            <a:pPr>
              <a:buNone/>
            </a:pPr>
            <a:r>
              <a:rPr lang="en-US" dirty="0"/>
              <a:t>Liver function test</a:t>
            </a:r>
          </a:p>
          <a:p>
            <a:pPr>
              <a:buNone/>
            </a:pPr>
            <a:r>
              <a:rPr lang="en-US" dirty="0" err="1"/>
              <a:t>Coagulatory</a:t>
            </a:r>
            <a:r>
              <a:rPr lang="en-US" dirty="0"/>
              <a:t> profile</a:t>
            </a:r>
          </a:p>
          <a:p>
            <a:pPr>
              <a:buNone/>
            </a:pPr>
            <a:r>
              <a:rPr lang="en-US" dirty="0" err="1"/>
              <a:t>Tranexamic</a:t>
            </a:r>
            <a:r>
              <a:rPr lang="en-US" dirty="0"/>
              <a:t> acid</a:t>
            </a:r>
          </a:p>
          <a:p>
            <a:pPr>
              <a:buNone/>
            </a:pPr>
            <a:r>
              <a:rPr lang="en-US" dirty="0" err="1"/>
              <a:t>Vit</a:t>
            </a:r>
            <a:r>
              <a:rPr lang="en-US" dirty="0"/>
              <a:t> K</a:t>
            </a:r>
          </a:p>
          <a:p>
            <a:pPr>
              <a:buNone/>
            </a:pPr>
            <a:r>
              <a:rPr lang="en-US" dirty="0"/>
              <a:t>Prophylactic antibiotics</a:t>
            </a:r>
          </a:p>
        </p:txBody>
      </p:sp>
    </p:spTree>
    <p:extLst>
      <p:ext uri="{BB962C8B-B14F-4D97-AF65-F5344CB8AC3E}">
        <p14:creationId xmlns:p14="http://schemas.microsoft.com/office/powerpoint/2010/main" val="3844571674"/>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TREATMENT </a:t>
            </a:r>
            <a:r>
              <a:rPr lang="en-GB" dirty="0" err="1"/>
              <a:t>cont</a:t>
            </a:r>
            <a:endParaRPr lang="en-GB" dirty="0"/>
          </a:p>
        </p:txBody>
      </p:sp>
      <p:sp>
        <p:nvSpPr>
          <p:cNvPr id="3" name="Content Placeholder 2"/>
          <p:cNvSpPr>
            <a:spLocks noGrp="1"/>
          </p:cNvSpPr>
          <p:nvPr>
            <p:ph idx="1"/>
          </p:nvPr>
        </p:nvSpPr>
        <p:spPr>
          <a:xfrm>
            <a:off x="913795" y="1706691"/>
            <a:ext cx="10353762" cy="4058751"/>
          </a:xfrm>
        </p:spPr>
        <p:txBody>
          <a:bodyPr>
            <a:normAutofit/>
          </a:bodyPr>
          <a:lstStyle/>
          <a:p>
            <a:pPr marL="36900" indent="0">
              <a:buNone/>
            </a:pPr>
            <a:r>
              <a:rPr lang="en-GB" sz="3200" dirty="0"/>
              <a:t>Pharmacological Therapy</a:t>
            </a:r>
          </a:p>
          <a:p>
            <a:r>
              <a:rPr lang="en-US" dirty="0"/>
              <a:t> PPI’s (</a:t>
            </a:r>
            <a:r>
              <a:rPr lang="en-US" dirty="0" err="1"/>
              <a:t>eg</a:t>
            </a:r>
            <a:r>
              <a:rPr lang="en-US" dirty="0"/>
              <a:t>. pantoprazole) </a:t>
            </a:r>
            <a:r>
              <a:rPr lang="en-US" b="1" dirty="0">
                <a:solidFill>
                  <a:srgbClr val="00B050"/>
                </a:solidFill>
              </a:rPr>
              <a:t>80mg  </a:t>
            </a:r>
            <a:r>
              <a:rPr lang="en-US" b="1" dirty="0" err="1">
                <a:solidFill>
                  <a:srgbClr val="00B050"/>
                </a:solidFill>
              </a:rPr>
              <a:t>statthen</a:t>
            </a:r>
            <a:r>
              <a:rPr lang="en-US" b="1" dirty="0">
                <a:solidFill>
                  <a:srgbClr val="00B050"/>
                </a:solidFill>
              </a:rPr>
              <a:t> 8 mg/hour)</a:t>
            </a:r>
            <a:r>
              <a:rPr lang="en-US" dirty="0">
                <a:solidFill>
                  <a:srgbClr val="00B050"/>
                </a:solidFill>
              </a:rPr>
              <a:t> </a:t>
            </a:r>
            <a:r>
              <a:rPr lang="en-US" b="1" dirty="0">
                <a:solidFill>
                  <a:srgbClr val="00B050"/>
                </a:solidFill>
              </a:rPr>
              <a:t>for 72 hours, then continue with a high dose twice a day in tab or iv </a:t>
            </a:r>
            <a:endParaRPr lang="en-US" dirty="0"/>
          </a:p>
          <a:p>
            <a:r>
              <a:rPr lang="en-GB" dirty="0" err="1"/>
              <a:t>Sandostation</a:t>
            </a:r>
            <a:r>
              <a:rPr lang="en-GB" dirty="0"/>
              <a:t> (</a:t>
            </a:r>
            <a:r>
              <a:rPr lang="en-GB" dirty="0" err="1"/>
              <a:t>octreotide</a:t>
            </a:r>
            <a:r>
              <a:rPr lang="en-GB" dirty="0"/>
              <a:t> acetate) to reduce blood flow in the GI </a:t>
            </a:r>
            <a:r>
              <a:rPr lang="en-GB" dirty="0" err="1"/>
              <a:t>sytem</a:t>
            </a:r>
            <a:r>
              <a:rPr lang="en-GB" dirty="0"/>
              <a:t> </a:t>
            </a:r>
          </a:p>
          <a:p>
            <a:r>
              <a:rPr lang="en-GB" dirty="0"/>
              <a:t>H2 Antagonist inhibit gastric secretion</a:t>
            </a:r>
          </a:p>
          <a:p>
            <a:pPr marL="36900" indent="0">
              <a:buNone/>
            </a:pPr>
            <a:endParaRPr lang="en-GB" dirty="0"/>
          </a:p>
          <a:p>
            <a:endParaRPr lang="en-GB" dirty="0"/>
          </a:p>
          <a:p>
            <a:pPr marL="36900" indent="0">
              <a:buNone/>
            </a:pPr>
            <a:endParaRPr lang="en-GB" sz="3200" dirty="0"/>
          </a:p>
        </p:txBody>
      </p:sp>
    </p:spTree>
    <p:extLst>
      <p:ext uri="{BB962C8B-B14F-4D97-AF65-F5344CB8AC3E}">
        <p14:creationId xmlns:p14="http://schemas.microsoft.com/office/powerpoint/2010/main" val="236703462"/>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Management summary overview</a:t>
            </a:r>
          </a:p>
        </p:txBody>
      </p:sp>
      <p:sp>
        <p:nvSpPr>
          <p:cNvPr id="3" name="Content Placeholder 2"/>
          <p:cNvSpPr>
            <a:spLocks noGrp="1"/>
          </p:cNvSpPr>
          <p:nvPr>
            <p:ph idx="1"/>
          </p:nvPr>
        </p:nvSpPr>
        <p:spPr/>
        <p:txBody>
          <a:bodyPr>
            <a:normAutofit fontScale="70000" lnSpcReduction="20000"/>
          </a:bodyPr>
          <a:lstStyle/>
          <a:p>
            <a:pPr marL="36900" indent="0">
              <a:buNone/>
            </a:pPr>
            <a:r>
              <a:rPr lang="en-GB" sz="3200" dirty="0"/>
              <a:t>Medical therapy</a:t>
            </a:r>
          </a:p>
          <a:p>
            <a:pPr>
              <a:buNone/>
            </a:pPr>
            <a:r>
              <a:rPr lang="en-US" sz="3200" dirty="0"/>
              <a:t>this is to decrease portal blood flow or decrease intrahepatic resistant</a:t>
            </a:r>
          </a:p>
          <a:p>
            <a:pPr>
              <a:buFont typeface="Wingdings" pitchFamily="2" charset="2"/>
              <a:buChar char="§"/>
            </a:pPr>
            <a:r>
              <a:rPr lang="en-US" sz="3200" dirty="0" err="1"/>
              <a:t>Terlipressin</a:t>
            </a:r>
            <a:endParaRPr lang="en-US" sz="3200" dirty="0"/>
          </a:p>
          <a:p>
            <a:pPr>
              <a:buFont typeface="Wingdings" pitchFamily="2" charset="2"/>
              <a:buChar char="§"/>
            </a:pPr>
            <a:r>
              <a:rPr lang="en-US" sz="3200" dirty="0" err="1"/>
              <a:t>Propanolol</a:t>
            </a:r>
            <a:r>
              <a:rPr lang="en-US" sz="3200" dirty="0"/>
              <a:t>- non selective b blocker</a:t>
            </a:r>
          </a:p>
          <a:p>
            <a:pPr>
              <a:buFont typeface="Wingdings" pitchFamily="2" charset="2"/>
              <a:buChar char="§"/>
            </a:pPr>
            <a:r>
              <a:rPr lang="en-US" sz="3200" dirty="0"/>
              <a:t>Nitrates</a:t>
            </a:r>
          </a:p>
          <a:p>
            <a:pPr>
              <a:buFont typeface="Wingdings" pitchFamily="2" charset="2"/>
              <a:buChar char="§"/>
            </a:pPr>
            <a:r>
              <a:rPr lang="en-US" sz="3200" dirty="0"/>
              <a:t>Angiotensin receptor blocker</a:t>
            </a:r>
          </a:p>
          <a:p>
            <a:pPr marL="0" indent="0">
              <a:buNone/>
            </a:pPr>
            <a:r>
              <a:rPr lang="en-US" sz="3200" b="1" dirty="0" err="1"/>
              <a:t>Baloon</a:t>
            </a:r>
            <a:r>
              <a:rPr lang="en-US" sz="3200" b="1" dirty="0"/>
              <a:t> tamponade (</a:t>
            </a:r>
            <a:r>
              <a:rPr lang="en-US" sz="3200" b="1" dirty="0" err="1"/>
              <a:t>sengstaken</a:t>
            </a:r>
            <a:r>
              <a:rPr lang="en-US" sz="3200" b="1" dirty="0"/>
              <a:t> </a:t>
            </a:r>
            <a:r>
              <a:rPr lang="en-US" sz="3200" b="1" dirty="0" err="1"/>
              <a:t>blakemore</a:t>
            </a:r>
            <a:r>
              <a:rPr lang="en-US" sz="3200" b="1" dirty="0"/>
              <a:t> tube</a:t>
            </a:r>
            <a:endParaRPr lang="en-US" sz="3200" dirty="0"/>
          </a:p>
          <a:p>
            <a:pPr marL="36900" indent="0">
              <a:buNone/>
            </a:pPr>
            <a:r>
              <a:rPr lang="en-GB" sz="3200" dirty="0"/>
              <a:t>Surgical therapy(</a:t>
            </a:r>
            <a:r>
              <a:rPr lang="en-US" sz="3200" b="1" dirty="0"/>
              <a:t>Endoscopic therapy)</a:t>
            </a:r>
            <a:endParaRPr lang="en-GB" sz="3200" dirty="0"/>
          </a:p>
          <a:p>
            <a:r>
              <a:rPr lang="en-US" dirty="0" err="1"/>
              <a:t>Electrocauterization</a:t>
            </a:r>
            <a:r>
              <a:rPr lang="en-US" dirty="0"/>
              <a:t> of bleeders</a:t>
            </a:r>
            <a:endParaRPr lang="en-GB" dirty="0"/>
          </a:p>
          <a:p>
            <a:r>
              <a:rPr lang="en-GB" dirty="0"/>
              <a:t>Sclerotherapy</a:t>
            </a:r>
          </a:p>
          <a:p>
            <a:r>
              <a:rPr lang="en-GB" dirty="0"/>
              <a:t>Endoscopic banding</a:t>
            </a:r>
          </a:p>
          <a:p>
            <a:pPr marL="0" indent="0">
              <a:buNone/>
            </a:pPr>
            <a:r>
              <a:rPr lang="en-US" b="1" dirty="0" err="1"/>
              <a:t>Transjugular</a:t>
            </a:r>
            <a:r>
              <a:rPr lang="en-US" b="1" dirty="0"/>
              <a:t> intrahepatic portosystemic stent shunt</a:t>
            </a:r>
            <a:endParaRPr lang="en-GB" dirty="0"/>
          </a:p>
        </p:txBody>
      </p:sp>
    </p:spTree>
    <p:extLst>
      <p:ext uri="{BB962C8B-B14F-4D97-AF65-F5344CB8AC3E}">
        <p14:creationId xmlns:p14="http://schemas.microsoft.com/office/powerpoint/2010/main" val="2429151332"/>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a:t>Reminder:</a:t>
            </a:r>
            <a:br>
              <a:rPr lang="en-GB" dirty="0"/>
            </a:br>
            <a:r>
              <a:rPr lang="en-GB" dirty="0"/>
              <a:t>ENDOSCOPIC THERAPY</a:t>
            </a:r>
          </a:p>
        </p:txBody>
      </p:sp>
      <p:sp>
        <p:nvSpPr>
          <p:cNvPr id="3" name="Content Placeholder 2"/>
          <p:cNvSpPr>
            <a:spLocks noGrp="1"/>
          </p:cNvSpPr>
          <p:nvPr>
            <p:ph idx="1"/>
          </p:nvPr>
        </p:nvSpPr>
        <p:spPr/>
        <p:txBody>
          <a:bodyPr/>
          <a:lstStyle/>
          <a:p>
            <a:r>
              <a:rPr lang="en-GB" dirty="0"/>
              <a:t>Endoscopic intervention is only required in Forrest </a:t>
            </a:r>
            <a:r>
              <a:rPr lang="en-GB" dirty="0" err="1"/>
              <a:t>Ia</a:t>
            </a:r>
            <a:r>
              <a:rPr lang="en-GB" dirty="0"/>
              <a:t>,  </a:t>
            </a:r>
            <a:r>
              <a:rPr lang="en-GB" dirty="0" err="1"/>
              <a:t>Ib</a:t>
            </a:r>
            <a:r>
              <a:rPr lang="en-GB" dirty="0"/>
              <a:t>,  </a:t>
            </a:r>
            <a:r>
              <a:rPr lang="en-GB" dirty="0" err="1"/>
              <a:t>IIa</a:t>
            </a:r>
            <a:r>
              <a:rPr lang="en-GB" dirty="0"/>
              <a:t>  and probably  </a:t>
            </a:r>
            <a:r>
              <a:rPr lang="en-GB" dirty="0" err="1"/>
              <a:t>IIb</a:t>
            </a:r>
            <a:r>
              <a:rPr lang="en-GB" dirty="0"/>
              <a:t> at first to stop the active bleeding (</a:t>
            </a:r>
            <a:r>
              <a:rPr lang="en-GB" dirty="0" err="1"/>
              <a:t>Ia</a:t>
            </a:r>
            <a:r>
              <a:rPr lang="en-GB" dirty="0"/>
              <a:t>, </a:t>
            </a:r>
            <a:r>
              <a:rPr lang="en-GB" dirty="0" err="1"/>
              <a:t>Ib</a:t>
            </a:r>
            <a:r>
              <a:rPr lang="en-GB" dirty="0"/>
              <a:t>) and prevent subsequent </a:t>
            </a:r>
            <a:r>
              <a:rPr lang="en-GB" dirty="0" err="1"/>
              <a:t>rebleeding</a:t>
            </a:r>
            <a:r>
              <a:rPr lang="en-GB" dirty="0"/>
              <a:t>.</a:t>
            </a:r>
          </a:p>
          <a:p>
            <a:endParaRPr lang="en-GB" dirty="0"/>
          </a:p>
        </p:txBody>
      </p:sp>
    </p:spTree>
    <p:extLst>
      <p:ext uri="{BB962C8B-B14F-4D97-AF65-F5344CB8AC3E}">
        <p14:creationId xmlns:p14="http://schemas.microsoft.com/office/powerpoint/2010/main" val="2110857255"/>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a:t>FORREST CLASSIFICATION</a:t>
            </a:r>
          </a:p>
        </p:txBody>
      </p:sp>
      <p:pic>
        <p:nvPicPr>
          <p:cNvPr id="6" name="Content Placeholder 3" descr="Screenshot_2016-01-20-18-45-19.png">
            <a:extLst>
              <a:ext uri="{FF2B5EF4-FFF2-40B4-BE49-F238E27FC236}">
                <a16:creationId xmlns:a16="http://schemas.microsoft.com/office/drawing/2014/main" id="{04062E22-96CE-5EAB-0368-C8FF7D04A635}"/>
              </a:ext>
            </a:extLst>
          </p:cNvPr>
          <p:cNvPicPr>
            <a:picLocks noGrp="1" noChangeAspect="1"/>
          </p:cNvPicPr>
          <p:nvPr>
            <p:ph idx="1"/>
          </p:nvPr>
        </p:nvPicPr>
        <p:blipFill rotWithShape="1">
          <a:blip r:embed="rId2" cstate="print"/>
          <a:srcRect l="-196" t="39024" r="-393" b="24558"/>
          <a:stretch/>
        </p:blipFill>
        <p:spPr>
          <a:xfrm>
            <a:off x="1949825" y="1330563"/>
            <a:ext cx="8205304" cy="5285389"/>
          </a:xfrm>
          <a:prstGeom prst="rect">
            <a:avLst/>
          </a:prstGeom>
        </p:spPr>
      </p:pic>
    </p:spTree>
    <p:extLst>
      <p:ext uri="{BB962C8B-B14F-4D97-AF65-F5344CB8AC3E}">
        <p14:creationId xmlns:p14="http://schemas.microsoft.com/office/powerpoint/2010/main" val="166107906"/>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p:cNvPicPr>
            <a:picLocks noGrp="1" noChangeAspect="1"/>
          </p:cNvPicPr>
          <p:nvPr>
            <p:ph idx="1"/>
          </p:nvPr>
        </p:nvPicPr>
        <p:blipFill>
          <a:blip r:embed="rId2"/>
          <a:stretch>
            <a:fillRect/>
          </a:stretch>
        </p:blipFill>
        <p:spPr>
          <a:xfrm>
            <a:off x="1638739" y="170156"/>
            <a:ext cx="8968301" cy="6687844"/>
          </a:xfrm>
          <a:prstGeom prst="rect">
            <a:avLst/>
          </a:prstGeom>
          <a:ln>
            <a:noFill/>
          </a:ln>
          <a:effectLst>
            <a:softEdge rad="112500"/>
          </a:effectLst>
        </p:spPr>
      </p:pic>
    </p:spTree>
    <p:extLst>
      <p:ext uri="{BB962C8B-B14F-4D97-AF65-F5344CB8AC3E}">
        <p14:creationId xmlns:p14="http://schemas.microsoft.com/office/powerpoint/2010/main" val="4136472380"/>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C73F8D-5B19-8ACD-B465-BEC428139652}"/>
              </a:ext>
            </a:extLst>
          </p:cNvPr>
          <p:cNvSpPr>
            <a:spLocks noGrp="1"/>
          </p:cNvSpPr>
          <p:nvPr>
            <p:ph type="title"/>
          </p:nvPr>
        </p:nvSpPr>
        <p:spPr/>
        <p:txBody>
          <a:bodyPr/>
          <a:lstStyle/>
          <a:p>
            <a:r>
              <a:rPr lang="en-US" dirty="0"/>
              <a:t>ACUTE GASTRIC MUCOSA LESION</a:t>
            </a:r>
            <a:endParaRPr lang="en-TZ" dirty="0"/>
          </a:p>
        </p:txBody>
      </p:sp>
      <p:sp>
        <p:nvSpPr>
          <p:cNvPr id="3" name="Content Placeholder 2">
            <a:extLst>
              <a:ext uri="{FF2B5EF4-FFF2-40B4-BE49-F238E27FC236}">
                <a16:creationId xmlns:a16="http://schemas.microsoft.com/office/drawing/2014/main" id="{27B86DCC-2D9F-1A75-FF1A-BC52D1CE4DA0}"/>
              </a:ext>
            </a:extLst>
          </p:cNvPr>
          <p:cNvSpPr>
            <a:spLocks noGrp="1"/>
          </p:cNvSpPr>
          <p:nvPr>
            <p:ph idx="1"/>
          </p:nvPr>
        </p:nvSpPr>
        <p:spPr/>
        <p:txBody>
          <a:bodyPr/>
          <a:lstStyle/>
          <a:p>
            <a:r>
              <a:rPr lang="en-US" dirty="0"/>
              <a:t>A general term applied to conditions characterized by the </a:t>
            </a:r>
            <a:r>
              <a:rPr lang="en-US" b="1" dirty="0"/>
              <a:t>acute development of mucosal lesions</a:t>
            </a:r>
            <a:r>
              <a:rPr lang="en-US" dirty="0"/>
              <a:t> in the form of erythema, mucosal hemorrhage, erosions and ulcerations in the mucosa of the stomach and duodenum.(</a:t>
            </a:r>
            <a:r>
              <a:rPr lang="en-US" dirty="0">
                <a:solidFill>
                  <a:srgbClr val="FF0000"/>
                </a:solidFill>
              </a:rPr>
              <a:t>Gastritis/Duodenitis –</a:t>
            </a:r>
            <a:r>
              <a:rPr lang="en-US" dirty="0" err="1">
                <a:solidFill>
                  <a:srgbClr val="FF0000"/>
                </a:solidFill>
              </a:rPr>
              <a:t>eg</a:t>
            </a:r>
            <a:r>
              <a:rPr lang="en-US" dirty="0">
                <a:solidFill>
                  <a:srgbClr val="FF0000"/>
                </a:solidFill>
              </a:rPr>
              <a:t>: </a:t>
            </a:r>
            <a:r>
              <a:rPr lang="en-US" dirty="0"/>
              <a:t>Subset due to NSAID use AND OTHER CAUSES).</a:t>
            </a:r>
          </a:p>
          <a:p>
            <a:endParaRPr lang="en-TZ" dirty="0"/>
          </a:p>
        </p:txBody>
      </p:sp>
    </p:spTree>
    <p:extLst>
      <p:ext uri="{BB962C8B-B14F-4D97-AF65-F5344CB8AC3E}">
        <p14:creationId xmlns:p14="http://schemas.microsoft.com/office/powerpoint/2010/main" val="2494016129"/>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F83D30-16A6-E544-7559-33AA57E1E47A}"/>
              </a:ext>
            </a:extLst>
          </p:cNvPr>
          <p:cNvSpPr>
            <a:spLocks noGrp="1"/>
          </p:cNvSpPr>
          <p:nvPr>
            <p:ph type="title"/>
          </p:nvPr>
        </p:nvSpPr>
        <p:spPr/>
        <p:txBody>
          <a:bodyPr/>
          <a:lstStyle/>
          <a:p>
            <a:r>
              <a:rPr lang="en-US" b="1" dirty="0"/>
              <a:t>Aorta enteric Fistula</a:t>
            </a:r>
            <a:endParaRPr lang="en-TZ" dirty="0"/>
          </a:p>
        </p:txBody>
      </p:sp>
      <p:sp>
        <p:nvSpPr>
          <p:cNvPr id="3" name="Content Placeholder 2">
            <a:extLst>
              <a:ext uri="{FF2B5EF4-FFF2-40B4-BE49-F238E27FC236}">
                <a16:creationId xmlns:a16="http://schemas.microsoft.com/office/drawing/2014/main" id="{89DC6DF3-0544-7232-27C3-9F1D9089783A}"/>
              </a:ext>
            </a:extLst>
          </p:cNvPr>
          <p:cNvSpPr>
            <a:spLocks noGrp="1"/>
          </p:cNvSpPr>
          <p:nvPr>
            <p:ph idx="1"/>
          </p:nvPr>
        </p:nvSpPr>
        <p:spPr/>
        <p:txBody>
          <a:bodyPr>
            <a:normAutofit lnSpcReduction="10000"/>
          </a:bodyPr>
          <a:lstStyle/>
          <a:p>
            <a:pPr marL="0" indent="0">
              <a:buNone/>
            </a:pPr>
            <a:r>
              <a:rPr lang="en-US" dirty="0"/>
              <a:t>Primary  </a:t>
            </a:r>
            <a:r>
              <a:rPr lang="en-US" dirty="0" err="1"/>
              <a:t>aortoduodenal</a:t>
            </a:r>
            <a:r>
              <a:rPr lang="en-US" dirty="0"/>
              <a:t> fistula are rare previous abdominal aortic repair (aortic grafting), inflammatory or infectious aortitis.</a:t>
            </a:r>
          </a:p>
          <a:p>
            <a:pPr marL="0" indent="0">
              <a:buNone/>
            </a:pPr>
            <a:r>
              <a:rPr lang="en-US" b="1" dirty="0"/>
              <a:t>Mechanism</a:t>
            </a:r>
            <a:r>
              <a:rPr lang="en-US" dirty="0"/>
              <a:t>: Development of </a:t>
            </a:r>
            <a:r>
              <a:rPr lang="en-US" dirty="0" err="1"/>
              <a:t>psuedoaneurysm</a:t>
            </a:r>
            <a:r>
              <a:rPr lang="en-US" dirty="0"/>
              <a:t> and subsequent </a:t>
            </a:r>
            <a:r>
              <a:rPr lang="en-US" dirty="0" err="1"/>
              <a:t>fistulalization</a:t>
            </a:r>
            <a:r>
              <a:rPr lang="en-US" dirty="0"/>
              <a:t> into overlying duodenum.</a:t>
            </a:r>
          </a:p>
          <a:p>
            <a:pPr marL="0" indent="0">
              <a:buNone/>
            </a:pPr>
            <a:r>
              <a:rPr lang="en-US" dirty="0"/>
              <a:t>Presents with </a:t>
            </a:r>
            <a:r>
              <a:rPr lang="en-US" b="1" dirty="0"/>
              <a:t>massive and fatal, sentinel bleed.</a:t>
            </a:r>
          </a:p>
          <a:p>
            <a:pPr marL="0" indent="0">
              <a:buNone/>
            </a:pPr>
            <a:r>
              <a:rPr lang="en-US" dirty="0"/>
              <a:t>Bleeding from the distal 3</a:t>
            </a:r>
            <a:r>
              <a:rPr lang="en-US" baseline="30000" dirty="0"/>
              <a:t>rd</a:t>
            </a:r>
            <a:r>
              <a:rPr lang="en-US" dirty="0"/>
              <a:t> or 4</a:t>
            </a:r>
            <a:r>
              <a:rPr lang="en-US" baseline="30000" dirty="0"/>
              <a:t>th</a:t>
            </a:r>
            <a:r>
              <a:rPr lang="en-US" dirty="0"/>
              <a:t> part of the duodenum is </a:t>
            </a:r>
            <a:r>
              <a:rPr lang="en-US" b="1" dirty="0"/>
              <a:t>diagnostic.</a:t>
            </a:r>
          </a:p>
          <a:p>
            <a:pPr marL="0" indent="0">
              <a:buNone/>
            </a:pPr>
            <a:r>
              <a:rPr lang="en-US" b="1" dirty="0"/>
              <a:t>CT Scan with iv contrast</a:t>
            </a:r>
            <a:r>
              <a:rPr lang="en-US" dirty="0"/>
              <a:t>: Air around graft, Possible </a:t>
            </a:r>
            <a:r>
              <a:rPr lang="en-US" dirty="0" err="1"/>
              <a:t>psedoaneurysm</a:t>
            </a:r>
            <a:r>
              <a:rPr lang="en-US" dirty="0"/>
              <a:t>, IV contrast in duodenal lumen(rarely).</a:t>
            </a:r>
          </a:p>
          <a:p>
            <a:pPr marL="0" indent="0">
              <a:buNone/>
            </a:pPr>
            <a:r>
              <a:rPr lang="en-US" b="1" dirty="0"/>
              <a:t>Treatmen</a:t>
            </a:r>
            <a:r>
              <a:rPr lang="en-US" dirty="0"/>
              <a:t>t: Ligation of aorta proximal to the graft, removal of the infected prosthesis and extra anatomical bypass.</a:t>
            </a:r>
          </a:p>
          <a:p>
            <a:endParaRPr lang="en-TZ" dirty="0"/>
          </a:p>
        </p:txBody>
      </p:sp>
    </p:spTree>
    <p:extLst>
      <p:ext uri="{BB962C8B-B14F-4D97-AF65-F5344CB8AC3E}">
        <p14:creationId xmlns:p14="http://schemas.microsoft.com/office/powerpoint/2010/main" val="2584985629"/>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TREATMENT </a:t>
            </a:r>
            <a:r>
              <a:rPr lang="en-GB" dirty="0" err="1"/>
              <a:t>cont</a:t>
            </a:r>
            <a:endParaRPr lang="en-GB" dirty="0"/>
          </a:p>
        </p:txBody>
      </p:sp>
      <p:sp>
        <p:nvSpPr>
          <p:cNvPr id="3" name="Content Placeholder 2"/>
          <p:cNvSpPr>
            <a:spLocks noGrp="1"/>
          </p:cNvSpPr>
          <p:nvPr>
            <p:ph idx="1"/>
          </p:nvPr>
        </p:nvSpPr>
        <p:spPr/>
        <p:txBody>
          <a:bodyPr>
            <a:normAutofit/>
          </a:bodyPr>
          <a:lstStyle/>
          <a:p>
            <a:pPr marL="36900" indent="0">
              <a:buNone/>
            </a:pPr>
            <a:r>
              <a:rPr lang="en-GB" sz="3200" dirty="0"/>
              <a:t>Surgical therapy</a:t>
            </a:r>
          </a:p>
          <a:p>
            <a:r>
              <a:rPr lang="en-US" dirty="0" err="1"/>
              <a:t>Electrocauterization</a:t>
            </a:r>
            <a:r>
              <a:rPr lang="en-US" dirty="0"/>
              <a:t> of bleeders</a:t>
            </a:r>
            <a:endParaRPr lang="en-GB" dirty="0"/>
          </a:p>
          <a:p>
            <a:r>
              <a:rPr lang="en-GB" dirty="0"/>
              <a:t>Sclerotherapy</a:t>
            </a:r>
          </a:p>
          <a:p>
            <a:r>
              <a:rPr lang="en-GB" dirty="0"/>
              <a:t>Endoscopic banding</a:t>
            </a:r>
          </a:p>
        </p:txBody>
      </p:sp>
    </p:spTree>
    <p:extLst>
      <p:ext uri="{BB962C8B-B14F-4D97-AF65-F5344CB8AC3E}">
        <p14:creationId xmlns:p14="http://schemas.microsoft.com/office/powerpoint/2010/main" val="114464678"/>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 PROGNOSTIC FACTORS</a:t>
            </a:r>
            <a:endParaRPr lang="en-GB" dirty="0"/>
          </a:p>
        </p:txBody>
      </p:sp>
      <p:sp>
        <p:nvSpPr>
          <p:cNvPr id="3" name="Content Placeholder 2"/>
          <p:cNvSpPr>
            <a:spLocks noGrp="1"/>
          </p:cNvSpPr>
          <p:nvPr>
            <p:ph idx="1"/>
          </p:nvPr>
        </p:nvSpPr>
        <p:spPr/>
        <p:txBody>
          <a:bodyPr/>
          <a:lstStyle/>
          <a:p>
            <a:pPr>
              <a:buFont typeface="Symbol" pitchFamily="18" charset="2"/>
              <a:buNone/>
            </a:pPr>
            <a:r>
              <a:rPr lang="en-US" b="1" dirty="0"/>
              <a:t>Clinical:</a:t>
            </a:r>
          </a:p>
          <a:p>
            <a:pPr lvl="1">
              <a:lnSpc>
                <a:spcPct val="150000"/>
              </a:lnSpc>
              <a:spcBef>
                <a:spcPct val="0"/>
              </a:spcBef>
              <a:buClr>
                <a:srgbClr val="FFFF00"/>
              </a:buClr>
              <a:buFont typeface="Symbol" pitchFamily="18" charset="2"/>
              <a:buChar char="¨"/>
            </a:pPr>
            <a:r>
              <a:rPr lang="en-US" sz="3200" dirty="0"/>
              <a:t>Fresh red </a:t>
            </a:r>
            <a:r>
              <a:rPr lang="en-US" sz="3200" dirty="0" err="1"/>
              <a:t>Haemodynamic</a:t>
            </a:r>
            <a:r>
              <a:rPr lang="en-US" sz="3200" dirty="0"/>
              <a:t> instability</a:t>
            </a:r>
          </a:p>
          <a:p>
            <a:pPr lvl="1">
              <a:lnSpc>
                <a:spcPct val="150000"/>
              </a:lnSpc>
              <a:spcBef>
                <a:spcPct val="0"/>
              </a:spcBef>
              <a:buClr>
                <a:srgbClr val="FFFF00"/>
              </a:buClr>
              <a:buFont typeface="Symbol" pitchFamily="18" charset="2"/>
              <a:buChar char="¨"/>
            </a:pPr>
            <a:r>
              <a:rPr lang="en-US" sz="3200" dirty="0"/>
              <a:t> blood in the emesis</a:t>
            </a:r>
          </a:p>
          <a:p>
            <a:pPr lvl="1">
              <a:lnSpc>
                <a:spcPct val="150000"/>
              </a:lnSpc>
              <a:spcBef>
                <a:spcPct val="0"/>
              </a:spcBef>
              <a:buClr>
                <a:srgbClr val="FFFF00"/>
              </a:buClr>
              <a:buFont typeface="Symbol" pitchFamily="18" charset="2"/>
              <a:buChar char="¨"/>
            </a:pPr>
            <a:r>
              <a:rPr lang="en-US" sz="3200" dirty="0"/>
              <a:t> </a:t>
            </a:r>
            <a:r>
              <a:rPr lang="en-US" sz="3200" dirty="0" err="1"/>
              <a:t>Haematochezia</a:t>
            </a:r>
            <a:endParaRPr lang="en-US" sz="3200" dirty="0"/>
          </a:p>
          <a:p>
            <a:pPr lvl="1">
              <a:lnSpc>
                <a:spcPct val="150000"/>
              </a:lnSpc>
              <a:spcBef>
                <a:spcPct val="0"/>
              </a:spcBef>
              <a:buClr>
                <a:srgbClr val="FFFF00"/>
              </a:buClr>
              <a:buFont typeface="Symbol" pitchFamily="18" charset="2"/>
              <a:buChar char="¨"/>
            </a:pPr>
            <a:r>
              <a:rPr lang="en-US" sz="3200" dirty="0"/>
              <a:t> Increasing number of units transfused</a:t>
            </a:r>
          </a:p>
          <a:p>
            <a:endParaRPr lang="en-GB" dirty="0"/>
          </a:p>
        </p:txBody>
      </p:sp>
    </p:spTree>
    <p:extLst>
      <p:ext uri="{BB962C8B-B14F-4D97-AF65-F5344CB8AC3E}">
        <p14:creationId xmlns:p14="http://schemas.microsoft.com/office/powerpoint/2010/main" val="248982497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Nutritional HX</a:t>
            </a:r>
          </a:p>
        </p:txBody>
      </p:sp>
      <p:sp>
        <p:nvSpPr>
          <p:cNvPr id="3" name="Content Placeholder 2"/>
          <p:cNvSpPr>
            <a:spLocks noGrp="1"/>
          </p:cNvSpPr>
          <p:nvPr>
            <p:ph idx="1"/>
          </p:nvPr>
        </p:nvSpPr>
        <p:spPr/>
        <p:txBody>
          <a:bodyPr/>
          <a:lstStyle/>
          <a:p>
            <a:r>
              <a:rPr lang="en-US" dirty="0"/>
              <a:t>Eats at least three times a day</a:t>
            </a:r>
          </a:p>
          <a:p>
            <a:pPr lvl="1"/>
            <a:r>
              <a:rPr lang="en-US" dirty="0"/>
              <a:t>Morning; tea, bread/</a:t>
            </a:r>
            <a:r>
              <a:rPr lang="en-US" dirty="0" err="1"/>
              <a:t>chapati</a:t>
            </a:r>
            <a:r>
              <a:rPr lang="en-US" dirty="0"/>
              <a:t>, eggs, soup</a:t>
            </a:r>
          </a:p>
          <a:p>
            <a:pPr lvl="1"/>
            <a:r>
              <a:rPr lang="en-US" dirty="0" err="1"/>
              <a:t>Afternoon;sometimes</a:t>
            </a:r>
            <a:r>
              <a:rPr lang="en-US" dirty="0"/>
              <a:t> he doesn’t eat lunch but when he do he takes </a:t>
            </a:r>
            <a:r>
              <a:rPr lang="en-US" dirty="0" err="1"/>
              <a:t>ugali</a:t>
            </a:r>
            <a:r>
              <a:rPr lang="en-US" dirty="0"/>
              <a:t>, meat/fish, </a:t>
            </a:r>
            <a:r>
              <a:rPr lang="en-US" dirty="0" err="1"/>
              <a:t>veges</a:t>
            </a:r>
            <a:r>
              <a:rPr lang="en-US" dirty="0"/>
              <a:t>, </a:t>
            </a:r>
          </a:p>
          <a:p>
            <a:pPr lvl="1"/>
            <a:r>
              <a:rPr lang="en-US" dirty="0" err="1"/>
              <a:t>Night;soup</a:t>
            </a:r>
            <a:r>
              <a:rPr lang="en-US" dirty="0"/>
              <a:t> and grilled meat</a:t>
            </a:r>
          </a:p>
        </p:txBody>
      </p:sp>
    </p:spTree>
    <p:extLst>
      <p:ext uri="{BB962C8B-B14F-4D97-AF65-F5344CB8AC3E}">
        <p14:creationId xmlns:p14="http://schemas.microsoft.com/office/powerpoint/2010/main" val="1602658578"/>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13795" y="927462"/>
            <a:ext cx="10353762" cy="4824550"/>
          </a:xfrm>
        </p:spPr>
        <p:txBody>
          <a:bodyPr>
            <a:normAutofit/>
          </a:bodyPr>
          <a:lstStyle/>
          <a:p>
            <a:pPr lvl="1">
              <a:lnSpc>
                <a:spcPct val="150000"/>
              </a:lnSpc>
              <a:spcBef>
                <a:spcPct val="0"/>
              </a:spcBef>
              <a:buClr>
                <a:srgbClr val="FFFF00"/>
              </a:buClr>
              <a:buFont typeface="Symbol" pitchFamily="18" charset="2"/>
              <a:buChar char="¨"/>
            </a:pPr>
            <a:r>
              <a:rPr lang="en-US" sz="3200" dirty="0"/>
              <a:t> Age &gt; 60 years</a:t>
            </a:r>
          </a:p>
          <a:p>
            <a:pPr lvl="1">
              <a:lnSpc>
                <a:spcPct val="150000"/>
              </a:lnSpc>
              <a:spcBef>
                <a:spcPct val="0"/>
              </a:spcBef>
              <a:buClr>
                <a:srgbClr val="FFFF00"/>
              </a:buClr>
              <a:buFont typeface="Symbol" pitchFamily="18" charset="2"/>
              <a:buChar char="¨"/>
            </a:pPr>
            <a:r>
              <a:rPr lang="en-US" sz="3200" dirty="0"/>
              <a:t> Concurrent illness - Cardiovascular, </a:t>
            </a:r>
          </a:p>
          <a:p>
            <a:pPr lvl="1">
              <a:spcBef>
                <a:spcPct val="0"/>
              </a:spcBef>
              <a:buClr>
                <a:srgbClr val="FFFF00"/>
              </a:buClr>
              <a:buFont typeface="Symbol" pitchFamily="18" charset="2"/>
              <a:buNone/>
            </a:pPr>
            <a:r>
              <a:rPr lang="en-US" sz="3200" dirty="0"/>
              <a:t>    pulmonary and Diabetes Mellitus</a:t>
            </a:r>
          </a:p>
          <a:p>
            <a:pPr lvl="1">
              <a:lnSpc>
                <a:spcPct val="150000"/>
              </a:lnSpc>
              <a:spcBef>
                <a:spcPct val="0"/>
              </a:spcBef>
              <a:buClr>
                <a:srgbClr val="FFFF00"/>
              </a:buClr>
              <a:buFont typeface="Symbol" pitchFamily="18" charset="2"/>
              <a:buChar char="¨"/>
            </a:pPr>
            <a:r>
              <a:rPr lang="en-US" sz="3200" dirty="0"/>
              <a:t> Onset while hospitalized for other </a:t>
            </a:r>
          </a:p>
          <a:p>
            <a:pPr lvl="1">
              <a:spcBef>
                <a:spcPct val="0"/>
              </a:spcBef>
              <a:buClr>
                <a:srgbClr val="FFFF00"/>
              </a:buClr>
              <a:buFont typeface="Symbol" pitchFamily="18" charset="2"/>
              <a:buNone/>
            </a:pPr>
            <a:r>
              <a:rPr lang="en-US" sz="3200" dirty="0"/>
              <a:t>    reasons</a:t>
            </a:r>
          </a:p>
          <a:p>
            <a:pPr lvl="1">
              <a:lnSpc>
                <a:spcPct val="150000"/>
              </a:lnSpc>
              <a:spcBef>
                <a:spcPct val="0"/>
              </a:spcBef>
              <a:buClr>
                <a:srgbClr val="FFFF00"/>
              </a:buClr>
              <a:buFont typeface="Symbol" pitchFamily="18" charset="2"/>
              <a:buChar char="¨"/>
            </a:pPr>
            <a:r>
              <a:rPr lang="en-US" sz="3200" dirty="0"/>
              <a:t> Recurrent bleeding</a:t>
            </a:r>
          </a:p>
        </p:txBody>
      </p:sp>
    </p:spTree>
    <p:extLst>
      <p:ext uri="{BB962C8B-B14F-4D97-AF65-F5344CB8AC3E}">
        <p14:creationId xmlns:p14="http://schemas.microsoft.com/office/powerpoint/2010/main" val="1883962775"/>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LOWER GI BLEEDING</a:t>
            </a:r>
          </a:p>
        </p:txBody>
      </p:sp>
      <p:sp>
        <p:nvSpPr>
          <p:cNvPr id="3" name="Content Placeholder 2"/>
          <p:cNvSpPr>
            <a:spLocks noGrp="1"/>
          </p:cNvSpPr>
          <p:nvPr>
            <p:ph idx="1"/>
          </p:nvPr>
        </p:nvSpPr>
        <p:spPr/>
        <p:txBody>
          <a:bodyPr/>
          <a:lstStyle/>
          <a:p>
            <a:r>
              <a:rPr lang="en-US" dirty="0"/>
              <a:t>Bleeding from anywhere </a:t>
            </a:r>
            <a:r>
              <a:rPr lang="en-US" b="1" dirty="0">
                <a:solidFill>
                  <a:srgbClr val="FF0000"/>
                </a:solidFill>
              </a:rPr>
              <a:t>below ligament of </a:t>
            </a:r>
            <a:r>
              <a:rPr lang="en-US" b="1" dirty="0" err="1">
                <a:solidFill>
                  <a:srgbClr val="FF0000"/>
                </a:solidFill>
              </a:rPr>
              <a:t>treitz</a:t>
            </a:r>
            <a:endParaRPr lang="en-US" b="1" dirty="0">
              <a:solidFill>
                <a:srgbClr val="FF0000"/>
              </a:solidFill>
            </a:endParaRPr>
          </a:p>
          <a:p>
            <a:r>
              <a:rPr lang="en-US" dirty="0"/>
              <a:t>Bleeding from small intestines, large intestines, sigmoid colon </a:t>
            </a:r>
          </a:p>
          <a:p>
            <a:r>
              <a:rPr lang="en-US" dirty="0"/>
              <a:t>Rectum or anal canal</a:t>
            </a:r>
          </a:p>
          <a:p>
            <a:r>
              <a:rPr lang="en-US" b="1" dirty="0"/>
              <a:t>Most often the colon</a:t>
            </a:r>
            <a:r>
              <a:rPr lang="en-US" dirty="0"/>
              <a:t> is involved</a:t>
            </a:r>
          </a:p>
          <a:p>
            <a:r>
              <a:rPr lang="en-US" dirty="0"/>
              <a:t>Incidence </a:t>
            </a:r>
            <a:r>
              <a:rPr lang="en-US" b="1" dirty="0"/>
              <a:t>increases with age</a:t>
            </a:r>
          </a:p>
          <a:p>
            <a:r>
              <a:rPr lang="en-US" dirty="0"/>
              <a:t>Most cases of lower GI bleeding resolve spontaneously</a:t>
            </a:r>
          </a:p>
          <a:p>
            <a:pPr marL="36900" indent="0">
              <a:buNone/>
            </a:pPr>
            <a:endParaRPr lang="en-GB" dirty="0"/>
          </a:p>
        </p:txBody>
      </p:sp>
    </p:spTree>
    <p:extLst>
      <p:ext uri="{BB962C8B-B14F-4D97-AF65-F5344CB8AC3E}">
        <p14:creationId xmlns:p14="http://schemas.microsoft.com/office/powerpoint/2010/main" val="696718337"/>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CAUSES OF LOWER GI BLEEDING</a:t>
            </a:r>
          </a:p>
        </p:txBody>
      </p:sp>
      <p:sp>
        <p:nvSpPr>
          <p:cNvPr id="3" name="Content Placeholder 2"/>
          <p:cNvSpPr>
            <a:spLocks noGrp="1"/>
          </p:cNvSpPr>
          <p:nvPr>
            <p:ph idx="1"/>
          </p:nvPr>
        </p:nvSpPr>
        <p:spPr/>
        <p:txBody>
          <a:bodyPr/>
          <a:lstStyle/>
          <a:p>
            <a:pPr lvl="1"/>
            <a:r>
              <a:rPr lang="en-US" dirty="0"/>
              <a:t>Diverticulosis</a:t>
            </a:r>
          </a:p>
          <a:p>
            <a:pPr lvl="1"/>
            <a:r>
              <a:rPr lang="en-US" dirty="0"/>
              <a:t>Chron’s disease (IBD)</a:t>
            </a:r>
          </a:p>
          <a:p>
            <a:pPr lvl="1"/>
            <a:r>
              <a:rPr lang="en-US" dirty="0"/>
              <a:t>Ulcerative colitis (IBD)</a:t>
            </a:r>
          </a:p>
          <a:p>
            <a:pPr lvl="1"/>
            <a:r>
              <a:rPr lang="en-US" dirty="0"/>
              <a:t>Malignancy</a:t>
            </a:r>
          </a:p>
          <a:p>
            <a:pPr lvl="1"/>
            <a:r>
              <a:rPr lang="en-US" dirty="0"/>
              <a:t>Benign </a:t>
            </a:r>
            <a:r>
              <a:rPr lang="en-US" dirty="0" err="1"/>
              <a:t>anorectal</a:t>
            </a:r>
            <a:r>
              <a:rPr lang="en-US" dirty="0"/>
              <a:t> diseases such as hemorrhoids, anal fissure </a:t>
            </a:r>
          </a:p>
          <a:p>
            <a:pPr lvl="1"/>
            <a:r>
              <a:rPr lang="en-US" dirty="0"/>
              <a:t>Vascular malformations, </a:t>
            </a:r>
            <a:r>
              <a:rPr lang="en-US" dirty="0" err="1"/>
              <a:t>angiodysplasia</a:t>
            </a:r>
            <a:endParaRPr lang="en-US" dirty="0"/>
          </a:p>
          <a:p>
            <a:pPr lvl="1"/>
            <a:endParaRPr lang="en-US" dirty="0"/>
          </a:p>
        </p:txBody>
      </p:sp>
    </p:spTree>
    <p:extLst>
      <p:ext uri="{BB962C8B-B14F-4D97-AF65-F5344CB8AC3E}">
        <p14:creationId xmlns:p14="http://schemas.microsoft.com/office/powerpoint/2010/main" val="4216562489"/>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CLINICAL FEATURES</a:t>
            </a:r>
          </a:p>
        </p:txBody>
      </p:sp>
      <p:sp>
        <p:nvSpPr>
          <p:cNvPr id="3" name="Content Placeholder 2"/>
          <p:cNvSpPr>
            <a:spLocks noGrp="1"/>
          </p:cNvSpPr>
          <p:nvPr>
            <p:ph idx="1"/>
          </p:nvPr>
        </p:nvSpPr>
        <p:spPr/>
        <p:txBody>
          <a:bodyPr>
            <a:normAutofit fontScale="92500" lnSpcReduction="10000"/>
          </a:bodyPr>
          <a:lstStyle/>
          <a:p>
            <a:r>
              <a:rPr lang="en-GB" dirty="0"/>
              <a:t>Presentation ranges from </a:t>
            </a:r>
            <a:r>
              <a:rPr lang="en-GB" b="1" dirty="0"/>
              <a:t>intermittent</a:t>
            </a:r>
            <a:r>
              <a:rPr lang="en-GB" dirty="0"/>
              <a:t> mild bleeding to </a:t>
            </a:r>
            <a:r>
              <a:rPr lang="en-GB" b="1" dirty="0"/>
              <a:t>severe</a:t>
            </a:r>
            <a:r>
              <a:rPr lang="en-GB" dirty="0"/>
              <a:t> haemorrhage with haemodynamic instability.</a:t>
            </a:r>
          </a:p>
          <a:p>
            <a:r>
              <a:rPr lang="en-GB" dirty="0"/>
              <a:t>The stool of a person with a lower gastrointestinal bleed is a good indication of where the bleeding is occurring. </a:t>
            </a:r>
            <a:r>
              <a:rPr lang="en-GB" dirty="0">
                <a:solidFill>
                  <a:srgbClr val="FF0000"/>
                </a:solidFill>
              </a:rPr>
              <a:t>Black tarry </a:t>
            </a:r>
            <a:r>
              <a:rPr lang="en-GB" dirty="0"/>
              <a:t>appearing stools medically referred to as melena usually indicates blood that has been in the </a:t>
            </a:r>
            <a:r>
              <a:rPr lang="en-GB" b="1" dirty="0">
                <a:solidFill>
                  <a:srgbClr val="FF0000"/>
                </a:solidFill>
              </a:rPr>
              <a:t>GI tract for at least 8 hours</a:t>
            </a:r>
            <a:r>
              <a:rPr lang="en-GB" dirty="0"/>
              <a:t>. Melena is </a:t>
            </a:r>
            <a:r>
              <a:rPr lang="en-GB" b="1" dirty="0"/>
              <a:t>four-times </a:t>
            </a:r>
            <a:r>
              <a:rPr lang="en-GB" dirty="0"/>
              <a:t>more likely to come from an </a:t>
            </a:r>
            <a:r>
              <a:rPr lang="en-GB" b="1" dirty="0"/>
              <a:t>upper gastrointestinal</a:t>
            </a:r>
            <a:r>
              <a:rPr lang="en-GB" dirty="0"/>
              <a:t> bleed than from the lower GI tract; however, it can also occur in either the duodenum and jejunum, and occasionally the portions of the small intestine and proximal colon. Bright red stool, called </a:t>
            </a:r>
            <a:r>
              <a:rPr lang="en-GB" b="1" dirty="0" err="1">
                <a:solidFill>
                  <a:srgbClr val="FF0000"/>
                </a:solidFill>
              </a:rPr>
              <a:t>hematochezia</a:t>
            </a:r>
            <a:r>
              <a:rPr lang="en-GB" dirty="0"/>
              <a:t>, is the sign of a fast moving active GI bleed. The bright red or maroon </a:t>
            </a:r>
            <a:r>
              <a:rPr lang="en-GB" dirty="0" err="1"/>
              <a:t>color</a:t>
            </a:r>
            <a:r>
              <a:rPr lang="en-GB" dirty="0"/>
              <a:t> is due to the short time taken from the site of the bleed and the exiting at the anus. The presence of </a:t>
            </a:r>
            <a:r>
              <a:rPr lang="en-GB" dirty="0" err="1"/>
              <a:t>hematochezia</a:t>
            </a:r>
            <a:r>
              <a:rPr lang="en-GB" dirty="0"/>
              <a:t> is </a:t>
            </a:r>
            <a:r>
              <a:rPr lang="en-GB" b="1" dirty="0"/>
              <a:t>six-times greater </a:t>
            </a:r>
            <a:r>
              <a:rPr lang="en-GB" dirty="0"/>
              <a:t>in a </a:t>
            </a:r>
            <a:r>
              <a:rPr lang="en-GB" b="1" dirty="0"/>
              <a:t>LGIB </a:t>
            </a:r>
            <a:r>
              <a:rPr lang="en-GB" dirty="0"/>
              <a:t>than with a UGIB</a:t>
            </a:r>
          </a:p>
        </p:txBody>
      </p:sp>
    </p:spTree>
    <p:extLst>
      <p:ext uri="{BB962C8B-B14F-4D97-AF65-F5344CB8AC3E}">
        <p14:creationId xmlns:p14="http://schemas.microsoft.com/office/powerpoint/2010/main" val="3417304823"/>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MANAGEMENT</a:t>
            </a:r>
          </a:p>
        </p:txBody>
      </p:sp>
      <p:sp>
        <p:nvSpPr>
          <p:cNvPr id="3" name="Content Placeholder 2"/>
          <p:cNvSpPr>
            <a:spLocks noGrp="1"/>
          </p:cNvSpPr>
          <p:nvPr>
            <p:ph idx="1"/>
          </p:nvPr>
        </p:nvSpPr>
        <p:spPr/>
        <p:txBody>
          <a:bodyPr>
            <a:normAutofit/>
          </a:bodyPr>
          <a:lstStyle/>
          <a:p>
            <a:pPr marL="36900" indent="0">
              <a:buNone/>
            </a:pPr>
            <a:r>
              <a:rPr lang="en-GB" sz="3200" dirty="0"/>
              <a:t>Investigations</a:t>
            </a:r>
          </a:p>
          <a:p>
            <a:r>
              <a:rPr lang="en-GB" dirty="0"/>
              <a:t>CBC</a:t>
            </a:r>
          </a:p>
          <a:p>
            <a:r>
              <a:rPr lang="en-GB" dirty="0"/>
              <a:t>Electrolytes</a:t>
            </a:r>
          </a:p>
          <a:p>
            <a:r>
              <a:rPr lang="en-GB" dirty="0"/>
              <a:t>Blood group and cross matching</a:t>
            </a:r>
          </a:p>
          <a:p>
            <a:r>
              <a:rPr lang="en-GB" dirty="0"/>
              <a:t>Liver function test (those suspected of liver disease)</a:t>
            </a:r>
          </a:p>
          <a:p>
            <a:r>
              <a:rPr lang="en-GB" dirty="0" err="1"/>
              <a:t>Anoscopy</a:t>
            </a:r>
            <a:r>
              <a:rPr lang="en-GB" dirty="0"/>
              <a:t> or </a:t>
            </a:r>
            <a:r>
              <a:rPr lang="en-GB" dirty="0" err="1"/>
              <a:t>sigmoidoscopy</a:t>
            </a:r>
            <a:endParaRPr lang="en-GB" dirty="0"/>
          </a:p>
          <a:p>
            <a:r>
              <a:rPr lang="en-GB" dirty="0"/>
              <a:t>Colonoscopy</a:t>
            </a:r>
          </a:p>
        </p:txBody>
      </p:sp>
    </p:spTree>
    <p:extLst>
      <p:ext uri="{BB962C8B-B14F-4D97-AF65-F5344CB8AC3E}">
        <p14:creationId xmlns:p14="http://schemas.microsoft.com/office/powerpoint/2010/main" val="690101147"/>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MANAGEMENT </a:t>
            </a:r>
            <a:r>
              <a:rPr lang="en-GB" dirty="0" err="1"/>
              <a:t>cont</a:t>
            </a:r>
            <a:endParaRPr lang="en-GB" dirty="0"/>
          </a:p>
        </p:txBody>
      </p:sp>
      <p:sp>
        <p:nvSpPr>
          <p:cNvPr id="3" name="Content Placeholder 2"/>
          <p:cNvSpPr>
            <a:spLocks noGrp="1"/>
          </p:cNvSpPr>
          <p:nvPr>
            <p:ph idx="1"/>
          </p:nvPr>
        </p:nvSpPr>
        <p:spPr/>
        <p:txBody>
          <a:bodyPr>
            <a:normAutofit fontScale="85000" lnSpcReduction="20000"/>
          </a:bodyPr>
          <a:lstStyle/>
          <a:p>
            <a:pPr marL="36900" indent="0">
              <a:buNone/>
            </a:pPr>
            <a:r>
              <a:rPr lang="en-GB" sz="3200" dirty="0"/>
              <a:t>Treatment</a:t>
            </a:r>
          </a:p>
          <a:p>
            <a:r>
              <a:rPr lang="en-US" dirty="0"/>
              <a:t>According to expert opinion, the </a:t>
            </a:r>
            <a:r>
              <a:rPr lang="en-US" b="1" dirty="0"/>
              <a:t>blood transfusion </a:t>
            </a:r>
            <a:r>
              <a:rPr lang="en-US" dirty="0"/>
              <a:t>threshold for patients with colonic bleeding is a </a:t>
            </a:r>
            <a:r>
              <a:rPr lang="en-US" b="1" dirty="0" err="1">
                <a:solidFill>
                  <a:srgbClr val="FF0000"/>
                </a:solidFill>
              </a:rPr>
              <a:t>haemoglobin</a:t>
            </a:r>
            <a:r>
              <a:rPr lang="en-US" b="1" dirty="0">
                <a:solidFill>
                  <a:srgbClr val="FF0000"/>
                </a:solidFill>
              </a:rPr>
              <a:t> value &lt;9 g/</a:t>
            </a:r>
            <a:r>
              <a:rPr lang="en-US" b="1" dirty="0" err="1">
                <a:solidFill>
                  <a:srgbClr val="FF0000"/>
                </a:solidFill>
              </a:rPr>
              <a:t>dL</a:t>
            </a:r>
            <a:r>
              <a:rPr lang="en-US" b="1" dirty="0">
                <a:solidFill>
                  <a:srgbClr val="FF0000"/>
                </a:solidFill>
              </a:rPr>
              <a:t> </a:t>
            </a:r>
            <a:r>
              <a:rPr lang="en-US" dirty="0"/>
              <a:t>(note this is different for the evidence-based threshold for UGI bleeding). </a:t>
            </a:r>
          </a:p>
          <a:p>
            <a:r>
              <a:rPr lang="en-US" dirty="0"/>
              <a:t>If the patient is </a:t>
            </a:r>
            <a:r>
              <a:rPr lang="en-US" dirty="0" err="1"/>
              <a:t>hemodynamically</a:t>
            </a:r>
            <a:r>
              <a:rPr lang="en-US" dirty="0"/>
              <a:t> unstable, </a:t>
            </a:r>
            <a:r>
              <a:rPr lang="en-US" b="1" dirty="0"/>
              <a:t>resuscitate</a:t>
            </a:r>
            <a:r>
              <a:rPr lang="en-US" dirty="0"/>
              <a:t> the patient before diagnostic studies are performed. Most episodes of LGI bleeding resolve spontaneously. </a:t>
            </a:r>
          </a:p>
          <a:p>
            <a:r>
              <a:rPr lang="en-US" b="1" dirty="0"/>
              <a:t>Colonoscopy</a:t>
            </a:r>
            <a:r>
              <a:rPr lang="en-US" dirty="0"/>
              <a:t> is recommended early, usually </a:t>
            </a:r>
            <a:r>
              <a:rPr lang="en-US" b="1" dirty="0"/>
              <a:t>within the first 48 hours </a:t>
            </a:r>
            <a:r>
              <a:rPr lang="en-US" dirty="0"/>
              <a:t>of </a:t>
            </a:r>
            <a:r>
              <a:rPr lang="en-US" b="1" dirty="0"/>
              <a:t>admission</a:t>
            </a:r>
            <a:r>
              <a:rPr lang="en-US" dirty="0"/>
              <a:t>, and endoscopic therapy is used </a:t>
            </a:r>
            <a:r>
              <a:rPr lang="en-US" b="1" dirty="0">
                <a:solidFill>
                  <a:srgbClr val="FF0000"/>
                </a:solidFill>
              </a:rPr>
              <a:t>to control continued bleeding</a:t>
            </a:r>
            <a:r>
              <a:rPr lang="en-US" dirty="0"/>
              <a:t>. </a:t>
            </a:r>
          </a:p>
          <a:p>
            <a:r>
              <a:rPr lang="en-US" b="1" dirty="0">
                <a:solidFill>
                  <a:srgbClr val="FF0000"/>
                </a:solidFill>
              </a:rPr>
              <a:t>If colonoscopy does not identify </a:t>
            </a:r>
            <a:r>
              <a:rPr lang="en-US" dirty="0"/>
              <a:t>a discrete </a:t>
            </a:r>
            <a:r>
              <a:rPr lang="en-US" b="1" dirty="0">
                <a:solidFill>
                  <a:srgbClr val="FF0000"/>
                </a:solidFill>
              </a:rPr>
              <a:t>lesion</a:t>
            </a:r>
            <a:r>
              <a:rPr lang="en-US" dirty="0"/>
              <a:t> or endoscopic therapy does not control the bleeding, interventional </a:t>
            </a:r>
            <a:r>
              <a:rPr lang="en-US" b="1" dirty="0"/>
              <a:t>angiography or surgery may be indicated</a:t>
            </a:r>
            <a:r>
              <a:rPr lang="en-US" dirty="0"/>
              <a:t>. </a:t>
            </a:r>
          </a:p>
          <a:p>
            <a:r>
              <a:rPr lang="en-US" dirty="0"/>
              <a:t>Patients with </a:t>
            </a:r>
            <a:r>
              <a:rPr lang="en-US" dirty="0" err="1"/>
              <a:t>angiodysplasia</a:t>
            </a:r>
            <a:r>
              <a:rPr lang="en-US" dirty="0"/>
              <a:t> in the setting of AS (</a:t>
            </a:r>
            <a:r>
              <a:rPr lang="en-US" dirty="0" err="1"/>
              <a:t>Heyde</a:t>
            </a:r>
            <a:r>
              <a:rPr lang="en-US" dirty="0"/>
              <a:t> Syndrome) may benefit from valve replacement surgery</a:t>
            </a:r>
          </a:p>
          <a:p>
            <a:pPr marL="36900" indent="0">
              <a:buNone/>
            </a:pPr>
            <a:endParaRPr lang="en-GB" dirty="0"/>
          </a:p>
          <a:p>
            <a:pPr marL="36900" indent="0">
              <a:buNone/>
            </a:pPr>
            <a:endParaRPr lang="en-GB" dirty="0"/>
          </a:p>
        </p:txBody>
      </p:sp>
    </p:spTree>
    <p:extLst>
      <p:ext uri="{BB962C8B-B14F-4D97-AF65-F5344CB8AC3E}">
        <p14:creationId xmlns:p14="http://schemas.microsoft.com/office/powerpoint/2010/main" val="3541082815"/>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Questions</a:t>
            </a:r>
          </a:p>
        </p:txBody>
      </p:sp>
      <p:sp>
        <p:nvSpPr>
          <p:cNvPr id="3" name="Content Placeholder 2"/>
          <p:cNvSpPr>
            <a:spLocks noGrp="1"/>
          </p:cNvSpPr>
          <p:nvPr>
            <p:ph idx="1"/>
          </p:nvPr>
        </p:nvSpPr>
        <p:spPr/>
        <p:txBody>
          <a:bodyPr/>
          <a:lstStyle/>
          <a:p>
            <a:r>
              <a:rPr lang="en-GB" dirty="0"/>
              <a:t>Which conditions are included in the differential diagnoses of upper gastrointestinal bleeding (UGIB)?</a:t>
            </a:r>
          </a:p>
          <a:p>
            <a:r>
              <a:rPr lang="en-GB" dirty="0"/>
              <a:t>What is the role of endoscopy in the workup of upper gastrointestinal bleeding (UGIB)?</a:t>
            </a:r>
          </a:p>
          <a:p>
            <a:r>
              <a:rPr lang="en-GB" dirty="0"/>
              <a:t>Colonoscopy is diagnostic and therapeutic and is more accurate than bleeding scans and angiography for GI bleeds. T/F</a:t>
            </a:r>
          </a:p>
          <a:p>
            <a:r>
              <a:rPr lang="en-GB" dirty="0"/>
              <a:t>The most common cause of a lower GI bleed is? </a:t>
            </a:r>
          </a:p>
          <a:p>
            <a:pPr marL="494100" indent="-457200">
              <a:buAutoNum type="alphaUcParenR"/>
            </a:pPr>
            <a:r>
              <a:rPr lang="en-GB" dirty="0"/>
              <a:t>Diverticulosis B) Cancer C) </a:t>
            </a:r>
            <a:r>
              <a:rPr lang="en-GB" dirty="0" err="1"/>
              <a:t>Hemorrhoids</a:t>
            </a:r>
            <a:r>
              <a:rPr lang="en-GB" dirty="0"/>
              <a:t> D) AV malformations</a:t>
            </a:r>
          </a:p>
        </p:txBody>
      </p:sp>
    </p:spTree>
    <p:extLst>
      <p:ext uri="{BB962C8B-B14F-4D97-AF65-F5344CB8AC3E}">
        <p14:creationId xmlns:p14="http://schemas.microsoft.com/office/powerpoint/2010/main" val="3774171765"/>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194C80-7E48-1294-C0C0-708DC0CB7741}"/>
              </a:ext>
            </a:extLst>
          </p:cNvPr>
          <p:cNvSpPr>
            <a:spLocks noGrp="1"/>
          </p:cNvSpPr>
          <p:nvPr>
            <p:ph type="title"/>
          </p:nvPr>
        </p:nvSpPr>
        <p:spPr/>
        <p:txBody>
          <a:bodyPr/>
          <a:lstStyle/>
          <a:p>
            <a:endParaRPr lang="en-TZ"/>
          </a:p>
        </p:txBody>
      </p:sp>
      <p:sp>
        <p:nvSpPr>
          <p:cNvPr id="3" name="Content Placeholder 2">
            <a:extLst>
              <a:ext uri="{FF2B5EF4-FFF2-40B4-BE49-F238E27FC236}">
                <a16:creationId xmlns:a16="http://schemas.microsoft.com/office/drawing/2014/main" id="{E8D5E398-4F06-BBC3-AE1E-3C0D22275595}"/>
              </a:ext>
            </a:extLst>
          </p:cNvPr>
          <p:cNvSpPr>
            <a:spLocks noGrp="1"/>
          </p:cNvSpPr>
          <p:nvPr>
            <p:ph idx="1"/>
          </p:nvPr>
        </p:nvSpPr>
        <p:spPr/>
        <p:txBody>
          <a:bodyPr/>
          <a:lstStyle/>
          <a:p>
            <a:r>
              <a:rPr lang="en-US" dirty="0"/>
              <a:t>Which type of </a:t>
            </a:r>
            <a:r>
              <a:rPr lang="en-US" dirty="0" err="1"/>
              <a:t>gi</a:t>
            </a:r>
            <a:r>
              <a:rPr lang="en-US" dirty="0"/>
              <a:t> bleeding is more common in the hospital setting </a:t>
            </a:r>
            <a:r>
              <a:rPr lang="en-US" dirty="0" err="1"/>
              <a:t>ie</a:t>
            </a:r>
            <a:r>
              <a:rPr lang="en-US" dirty="0"/>
              <a:t> about 75% of cases</a:t>
            </a:r>
          </a:p>
          <a:p>
            <a:pPr marL="514350" indent="-514350">
              <a:buFont typeface="+mj-lt"/>
              <a:buAutoNum type="alphaLcParenR"/>
            </a:pPr>
            <a:r>
              <a:rPr lang="en-US" dirty="0">
                <a:solidFill>
                  <a:srgbClr val="FF0000"/>
                </a:solidFill>
              </a:rPr>
              <a:t>Upper </a:t>
            </a:r>
            <a:r>
              <a:rPr lang="en-US" dirty="0" err="1">
                <a:solidFill>
                  <a:srgbClr val="FF0000"/>
                </a:solidFill>
              </a:rPr>
              <a:t>gi</a:t>
            </a:r>
            <a:r>
              <a:rPr lang="en-US" dirty="0">
                <a:solidFill>
                  <a:srgbClr val="FF0000"/>
                </a:solidFill>
              </a:rPr>
              <a:t> bleeding</a:t>
            </a:r>
          </a:p>
          <a:p>
            <a:pPr marL="514350" indent="-514350">
              <a:buFont typeface="+mj-lt"/>
              <a:buAutoNum type="alphaLcParenR"/>
            </a:pPr>
            <a:r>
              <a:rPr lang="en-US" dirty="0"/>
              <a:t>Lowe </a:t>
            </a:r>
            <a:r>
              <a:rPr lang="en-US" dirty="0" err="1"/>
              <a:t>gi</a:t>
            </a:r>
            <a:r>
              <a:rPr lang="en-US" dirty="0"/>
              <a:t> bleeding</a:t>
            </a:r>
          </a:p>
          <a:p>
            <a:pPr marL="0" indent="0">
              <a:buNone/>
            </a:pPr>
            <a:r>
              <a:rPr lang="en-GB" dirty="0"/>
              <a:t>The most common cause of upper GI bleed is? </a:t>
            </a:r>
          </a:p>
          <a:p>
            <a:pPr marL="514350" indent="-514350">
              <a:buFont typeface="+mj-lt"/>
              <a:buAutoNum type="alphaLcParenR"/>
            </a:pPr>
            <a:r>
              <a:rPr lang="en-US" dirty="0"/>
              <a:t>Variceal bleeding</a:t>
            </a:r>
          </a:p>
          <a:p>
            <a:pPr marL="514350" indent="-514350">
              <a:buFont typeface="+mj-lt"/>
              <a:buAutoNum type="alphaLcParenR"/>
            </a:pPr>
            <a:r>
              <a:rPr lang="en-US" dirty="0">
                <a:solidFill>
                  <a:srgbClr val="00B050"/>
                </a:solidFill>
              </a:rPr>
              <a:t>Non variceal bleeding</a:t>
            </a:r>
            <a:endParaRPr lang="en-TZ" dirty="0">
              <a:solidFill>
                <a:srgbClr val="00B050"/>
              </a:solidFill>
            </a:endParaRPr>
          </a:p>
        </p:txBody>
      </p:sp>
    </p:spTree>
    <p:extLst>
      <p:ext uri="{BB962C8B-B14F-4D97-AF65-F5344CB8AC3E}">
        <p14:creationId xmlns:p14="http://schemas.microsoft.com/office/powerpoint/2010/main" val="2133631858"/>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19200" y="304800"/>
            <a:ext cx="8229600" cy="1143000"/>
          </a:xfrm>
        </p:spPr>
        <p:txBody>
          <a:bodyPr/>
          <a:lstStyle/>
          <a:p>
            <a:r>
              <a:rPr lang="en-US" dirty="0"/>
              <a:t>REFERENCES</a:t>
            </a:r>
          </a:p>
        </p:txBody>
      </p:sp>
      <p:sp>
        <p:nvSpPr>
          <p:cNvPr id="3" name="Content Placeholder 2"/>
          <p:cNvSpPr>
            <a:spLocks noGrp="1"/>
          </p:cNvSpPr>
          <p:nvPr>
            <p:ph idx="1"/>
          </p:nvPr>
        </p:nvSpPr>
        <p:spPr/>
        <p:txBody>
          <a:bodyPr/>
          <a:lstStyle/>
          <a:p>
            <a:r>
              <a:rPr lang="en-US" dirty="0" err="1"/>
              <a:t>Shenoy</a:t>
            </a:r>
            <a:r>
              <a:rPr lang="en-US" dirty="0"/>
              <a:t> K; </a:t>
            </a:r>
            <a:r>
              <a:rPr lang="en-US" dirty="0" err="1"/>
              <a:t>Manipal</a:t>
            </a:r>
            <a:r>
              <a:rPr lang="en-US" dirty="0"/>
              <a:t> manual of surgery; 4</a:t>
            </a:r>
            <a:r>
              <a:rPr lang="en-US" baseline="30000" dirty="0"/>
              <a:t>th</a:t>
            </a:r>
            <a:r>
              <a:rPr lang="en-US" dirty="0"/>
              <a:t> edition</a:t>
            </a:r>
          </a:p>
          <a:p>
            <a:r>
              <a:rPr lang="en-US" dirty="0"/>
              <a:t>Bailey and Love’s short practice of surgery; 26</a:t>
            </a:r>
            <a:r>
              <a:rPr lang="en-US" baseline="30000" dirty="0"/>
              <a:t>th</a:t>
            </a:r>
            <a:r>
              <a:rPr lang="en-US" dirty="0"/>
              <a:t> edition</a:t>
            </a:r>
          </a:p>
          <a:p>
            <a:r>
              <a:rPr lang="en-US" dirty="0"/>
              <a:t>Dr. B. </a:t>
            </a:r>
            <a:r>
              <a:rPr lang="en-US" dirty="0" err="1"/>
              <a:t>Selvaraj</a:t>
            </a:r>
            <a:r>
              <a:rPr lang="en-US" dirty="0"/>
              <a:t> professor of surgery notes</a:t>
            </a:r>
          </a:p>
          <a:p>
            <a:endParaRPr lang="en-US"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28800" y="-228600"/>
            <a:ext cx="8229600" cy="1143000"/>
          </a:xfrm>
        </p:spPr>
        <p:txBody>
          <a:bodyPr/>
          <a:lstStyle/>
          <a:p>
            <a:r>
              <a:rPr lang="en-US" dirty="0"/>
              <a:t>Examination</a:t>
            </a:r>
          </a:p>
        </p:txBody>
      </p:sp>
      <p:sp>
        <p:nvSpPr>
          <p:cNvPr id="3" name="Content Placeholder 2"/>
          <p:cNvSpPr>
            <a:spLocks noGrp="1"/>
          </p:cNvSpPr>
          <p:nvPr>
            <p:ph idx="1"/>
          </p:nvPr>
        </p:nvSpPr>
        <p:spPr>
          <a:xfrm>
            <a:off x="1676400" y="838200"/>
            <a:ext cx="8534400" cy="6019800"/>
          </a:xfrm>
        </p:spPr>
        <p:txBody>
          <a:bodyPr>
            <a:normAutofit fontScale="92500" lnSpcReduction="20000"/>
          </a:bodyPr>
          <a:lstStyle/>
          <a:p>
            <a:r>
              <a:rPr lang="en-US" dirty="0"/>
              <a:t>G/E:</a:t>
            </a:r>
          </a:p>
          <a:p>
            <a:pPr lvl="2"/>
            <a:r>
              <a:rPr lang="en-US" dirty="0"/>
              <a:t>Alert, oriented (P,P,T), afebrile (36.7⁰C),hydrated, not cyanosed, not jaundiced, not pale, no enlarged lymph nodes, no palmar erythema, no finger </a:t>
            </a:r>
            <a:r>
              <a:rPr lang="en-US" dirty="0" err="1"/>
              <a:t>clubbing,no</a:t>
            </a:r>
            <a:r>
              <a:rPr lang="en-US" dirty="0"/>
              <a:t> lower limb edema</a:t>
            </a:r>
          </a:p>
          <a:p>
            <a:pPr lvl="2"/>
            <a:r>
              <a:rPr lang="en-US" dirty="0"/>
              <a:t>VITALS</a:t>
            </a:r>
          </a:p>
          <a:p>
            <a:pPr lvl="3"/>
            <a:r>
              <a:rPr lang="en-US" dirty="0"/>
              <a:t>BP: 108/70mmHg</a:t>
            </a:r>
          </a:p>
          <a:p>
            <a:pPr lvl="3"/>
            <a:r>
              <a:rPr lang="en-US" dirty="0"/>
              <a:t>PR: 101bmp</a:t>
            </a:r>
          </a:p>
          <a:p>
            <a:pPr lvl="3"/>
            <a:r>
              <a:rPr lang="en-US" dirty="0"/>
              <a:t>RR:19cylces/min</a:t>
            </a:r>
          </a:p>
          <a:p>
            <a:pPr lvl="3"/>
            <a:r>
              <a:rPr lang="en-US" dirty="0"/>
              <a:t>Temp: 36.7 ⁰C</a:t>
            </a:r>
          </a:p>
          <a:p>
            <a:r>
              <a:rPr lang="en-US" dirty="0"/>
              <a:t>Local/ GIT:</a:t>
            </a:r>
          </a:p>
          <a:p>
            <a:pPr lvl="1"/>
            <a:r>
              <a:rPr lang="en-US" dirty="0"/>
              <a:t>Inspection:</a:t>
            </a:r>
          </a:p>
          <a:p>
            <a:pPr lvl="2"/>
            <a:r>
              <a:rPr lang="en-US" dirty="0"/>
              <a:t>Abdomen was symmetrical with normal contour, the abdomen was not distended nor scaphoid, no visible pulsation, no visible marks or surgical scars, no visible veins/ </a:t>
            </a:r>
            <a:r>
              <a:rPr lang="en-US" dirty="0" err="1"/>
              <a:t>peristalsis,pt</a:t>
            </a:r>
            <a:r>
              <a:rPr lang="en-US" dirty="0"/>
              <a:t> pointing the tender spot at the mid epigastrium </a:t>
            </a:r>
          </a:p>
          <a:p>
            <a:pPr lvl="1"/>
            <a:r>
              <a:rPr lang="en-US" dirty="0"/>
              <a:t>Palpation:</a:t>
            </a:r>
          </a:p>
          <a:p>
            <a:pPr lvl="2"/>
            <a:r>
              <a:rPr lang="en-US" dirty="0"/>
              <a:t>Tenderness on superficial and deep palpation on </a:t>
            </a:r>
            <a:r>
              <a:rPr lang="en-US" dirty="0" err="1"/>
              <a:t>epigastric</a:t>
            </a:r>
            <a:r>
              <a:rPr lang="en-US" dirty="0"/>
              <a:t> region, no rebound tenderness, so splenomegaly, no hepatomegaly</a:t>
            </a:r>
          </a:p>
          <a:p>
            <a:pPr lvl="2"/>
            <a:r>
              <a:rPr lang="en-US" dirty="0"/>
              <a:t>Auscultation:</a:t>
            </a:r>
          </a:p>
          <a:p>
            <a:pPr lvl="2"/>
            <a:r>
              <a:rPr lang="en-US" dirty="0"/>
              <a:t>5 bowel sounds in 1min heard</a:t>
            </a:r>
          </a:p>
          <a:p>
            <a:pPr lvl="1"/>
            <a:r>
              <a:rPr lang="en-US" dirty="0"/>
              <a:t>Percussion:</a:t>
            </a:r>
          </a:p>
          <a:p>
            <a:pPr lvl="2"/>
            <a:r>
              <a:rPr lang="en-US" dirty="0"/>
              <a:t>Tympanic sound</a:t>
            </a:r>
          </a:p>
        </p:txBody>
      </p:sp>
    </p:spTree>
    <p:extLst>
      <p:ext uri="{BB962C8B-B14F-4D97-AF65-F5344CB8AC3E}">
        <p14:creationId xmlns:p14="http://schemas.microsoft.com/office/powerpoint/2010/main" val="203566215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905000" y="914401"/>
            <a:ext cx="8305800" cy="5211763"/>
          </a:xfrm>
        </p:spPr>
        <p:txBody>
          <a:bodyPr/>
          <a:lstStyle/>
          <a:p>
            <a:r>
              <a:rPr lang="en-US" dirty="0"/>
              <a:t>CVS</a:t>
            </a:r>
            <a:endParaRPr lang="en-US" altLang="nb-NO" dirty="0"/>
          </a:p>
          <a:p>
            <a:pPr lvl="1"/>
            <a:r>
              <a:rPr lang="en-US" altLang="nb-NO" dirty="0"/>
              <a:t>PR-101bpm  full volume and regular, synchronous with other pulses, BP- 108/70mmhg</a:t>
            </a:r>
          </a:p>
          <a:p>
            <a:pPr marL="450000" lvl="1" indent="0">
              <a:buNone/>
            </a:pPr>
            <a:endParaRPr lang="en-US" altLang="nb-NO" dirty="0"/>
          </a:p>
          <a:p>
            <a:pPr lvl="1"/>
            <a:r>
              <a:rPr lang="en-US" altLang="nb-NO" dirty="0"/>
              <a:t>Not </a:t>
            </a:r>
            <a:r>
              <a:rPr lang="en-US" altLang="nb-NO" dirty="0" err="1"/>
              <a:t>dyspneic</a:t>
            </a:r>
            <a:r>
              <a:rPr lang="en-US" altLang="nb-NO" dirty="0"/>
              <a:t>, no neck distention or visible neck pulsation, no precordial bulging or hyperactivity.</a:t>
            </a:r>
          </a:p>
          <a:p>
            <a:pPr lvl="1"/>
            <a:r>
              <a:rPr lang="en-US" altLang="nb-NO" dirty="0"/>
              <a:t>apex beat at  5</a:t>
            </a:r>
            <a:r>
              <a:rPr lang="en-US" altLang="nb-NO" baseline="30000" dirty="0"/>
              <a:t>th</a:t>
            </a:r>
            <a:r>
              <a:rPr lang="en-US" altLang="nb-NO" dirty="0"/>
              <a:t> ICS mid-</a:t>
            </a:r>
            <a:r>
              <a:rPr lang="en-US" altLang="nb-NO" dirty="0" err="1"/>
              <a:t>clavicular</a:t>
            </a:r>
            <a:r>
              <a:rPr lang="en-US" altLang="nb-NO" dirty="0"/>
              <a:t> line, no thrill</a:t>
            </a:r>
          </a:p>
          <a:p>
            <a:pPr lvl="1"/>
            <a:endParaRPr lang="en-US" altLang="nb-NO" dirty="0"/>
          </a:p>
          <a:p>
            <a:pPr lvl="1"/>
            <a:r>
              <a:rPr lang="en-US" altLang="nb-NO" dirty="0"/>
              <a:t>S1 and S2 heard, normal heart sounds</a:t>
            </a:r>
          </a:p>
          <a:p>
            <a:pPr lvl="1"/>
            <a:r>
              <a:rPr lang="en-US" altLang="nb-NO" dirty="0" err="1"/>
              <a:t>Hepatojugular</a:t>
            </a:r>
            <a:r>
              <a:rPr lang="en-US" altLang="nb-NO" dirty="0"/>
              <a:t> reflex was negative</a:t>
            </a:r>
          </a:p>
          <a:p>
            <a:pPr lvl="1"/>
            <a:endParaRPr lang="en-US" dirty="0"/>
          </a:p>
        </p:txBody>
      </p:sp>
    </p:spTree>
    <p:extLst>
      <p:ext uri="{BB962C8B-B14F-4D97-AF65-F5344CB8AC3E}">
        <p14:creationId xmlns:p14="http://schemas.microsoft.com/office/powerpoint/2010/main" val="290475688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6541</TotalTime>
  <Words>3911</Words>
  <Application>Microsoft Office PowerPoint</Application>
  <PresentationFormat>Widescreen</PresentationFormat>
  <Paragraphs>488</Paragraphs>
  <Slides>78</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78</vt:i4>
      </vt:variant>
    </vt:vector>
  </HeadingPairs>
  <TitlesOfParts>
    <vt:vector size="85" baseType="lpstr">
      <vt:lpstr>Arial</vt:lpstr>
      <vt:lpstr>Calibri</vt:lpstr>
      <vt:lpstr>Calibri Light</vt:lpstr>
      <vt:lpstr>Courier New</vt:lpstr>
      <vt:lpstr>Symbol</vt:lpstr>
      <vt:lpstr>Wingdings</vt:lpstr>
      <vt:lpstr>Office Theme</vt:lpstr>
      <vt:lpstr>PowerPoint Presentation</vt:lpstr>
      <vt:lpstr>Case presentation</vt:lpstr>
      <vt:lpstr>PowerPoint Presentation</vt:lpstr>
      <vt:lpstr>PowerPoint Presentation</vt:lpstr>
      <vt:lpstr>PowerPoint Presentation</vt:lpstr>
      <vt:lpstr>PowerPoint Presentation</vt:lpstr>
      <vt:lpstr>Nutritional HX</vt:lpstr>
      <vt:lpstr>Examination</vt:lpstr>
      <vt:lpstr>PowerPoint Presentation</vt:lpstr>
      <vt:lpstr>PowerPoint Presentation</vt:lpstr>
      <vt:lpstr>PowerPoint Presentation</vt:lpstr>
      <vt:lpstr>Diagnosis</vt:lpstr>
      <vt:lpstr>Treatment</vt:lpstr>
      <vt:lpstr>UPPER GI BLEEDING</vt:lpstr>
      <vt:lpstr>Contents</vt:lpstr>
      <vt:lpstr>INTRODUCTION</vt:lpstr>
      <vt:lpstr>INTRODUCTION cont</vt:lpstr>
      <vt:lpstr>Epidemiology</vt:lpstr>
      <vt:lpstr>CAUSES OF UPPER GI BLEEDING</vt:lpstr>
      <vt:lpstr>CLINICAL PRESENTATION</vt:lpstr>
      <vt:lpstr>Cont</vt:lpstr>
      <vt:lpstr>UPPER GI BLEEDING IS CLASSIFIED INTO TWO</vt:lpstr>
      <vt:lpstr>DIFFERENTIAL DIAGNOSIS</vt:lpstr>
      <vt:lpstr>1.  Variceal bleeding</vt:lpstr>
      <vt:lpstr>GASTRO-ESOPHAGIAL VARICES</vt:lpstr>
      <vt:lpstr>PowerPoint Presentation</vt:lpstr>
      <vt:lpstr>PowerPoint Presentation</vt:lpstr>
      <vt:lpstr>Diagnosis</vt:lpstr>
      <vt:lpstr>Grades of esophageal varices</vt:lpstr>
      <vt:lpstr>ENDOSCOPIC THERAPY</vt:lpstr>
      <vt:lpstr>FORREST CLASSIFICATION</vt:lpstr>
      <vt:lpstr>PowerPoint Presentation</vt:lpstr>
      <vt:lpstr>INVESTIGATIONS</vt:lpstr>
      <vt:lpstr>MANAGEMENT cont..</vt:lpstr>
      <vt:lpstr>TREATMENT cont</vt:lpstr>
      <vt:lpstr>Management</vt:lpstr>
      <vt:lpstr>STG</vt:lpstr>
      <vt:lpstr>TREATMENT cont</vt:lpstr>
      <vt:lpstr>Management cont</vt:lpstr>
      <vt:lpstr>PowerPoint Presentation</vt:lpstr>
      <vt:lpstr>PowerPoint Presentation</vt:lpstr>
      <vt:lpstr>???????????????</vt:lpstr>
      <vt:lpstr>Surgical interventions</vt:lpstr>
      <vt:lpstr>PowerPoint Presentation</vt:lpstr>
      <vt:lpstr> PROGNOSTIC FACTORS</vt:lpstr>
      <vt:lpstr>PowerPoint Presentation</vt:lpstr>
      <vt:lpstr>2.  Non Variceal bleeding</vt:lpstr>
      <vt:lpstr>EXAMPLES OF NON VARICEAL BLEEDING</vt:lpstr>
      <vt:lpstr>Risk factors for nonvariceal bleeding</vt:lpstr>
      <vt:lpstr>PowerPoint Presentation</vt:lpstr>
      <vt:lpstr>management</vt:lpstr>
      <vt:lpstr>European Society of Gastrointestinal Endoscopy (ESGE) 2021  ten recomendations</vt:lpstr>
      <vt:lpstr>PowerPoint Presentation</vt:lpstr>
      <vt:lpstr>PowerPoint Presentation</vt:lpstr>
      <vt:lpstr>PowerPoint Presentation</vt:lpstr>
      <vt:lpstr>PowerPoint Presentation</vt:lpstr>
      <vt:lpstr>PowerPoint Presentation</vt:lpstr>
      <vt:lpstr>MANAGEMENT cont.</vt:lpstr>
      <vt:lpstr>TREATMENT cont</vt:lpstr>
      <vt:lpstr>Management</vt:lpstr>
      <vt:lpstr>TREATMENT cont</vt:lpstr>
      <vt:lpstr>Management summary overview</vt:lpstr>
      <vt:lpstr>Reminder: ENDOSCOPIC THERAPY</vt:lpstr>
      <vt:lpstr>FORREST CLASSIFICATION</vt:lpstr>
      <vt:lpstr>PowerPoint Presentation</vt:lpstr>
      <vt:lpstr>ACUTE GASTRIC MUCOSA LESION</vt:lpstr>
      <vt:lpstr>Aorta enteric Fistula</vt:lpstr>
      <vt:lpstr>TREATMENT cont</vt:lpstr>
      <vt:lpstr> PROGNOSTIC FACTORS</vt:lpstr>
      <vt:lpstr>PowerPoint Presentation</vt:lpstr>
      <vt:lpstr>LOWER GI BLEEDING</vt:lpstr>
      <vt:lpstr>CAUSES OF LOWER GI BLEEDING</vt:lpstr>
      <vt:lpstr>CLINICAL FEATURES</vt:lpstr>
      <vt:lpstr>MANAGEMENT</vt:lpstr>
      <vt:lpstr>MANAGEMENT cont</vt:lpstr>
      <vt:lpstr>Questions</vt:lpstr>
      <vt:lpstr>PowerPoint Presentation</vt:lpstr>
      <vt:lpstr>REFERENCES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Windows User</dc:creator>
  <cp:lastModifiedBy>GODFREY</cp:lastModifiedBy>
  <cp:revision>43</cp:revision>
  <dcterms:created xsi:type="dcterms:W3CDTF">2022-01-22T15:06:32Z</dcterms:created>
  <dcterms:modified xsi:type="dcterms:W3CDTF">2025-04-26T18:52:47Z</dcterms:modified>
</cp:coreProperties>
</file>